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6">
          <p15:clr>
            <a:srgbClr val="A4A3A4"/>
          </p15:clr>
        </p15:guide>
        <p15:guide id="2" orient="horz" pos="360">
          <p15:clr>
            <a:srgbClr val="A4A3A4"/>
          </p15:clr>
        </p15:guide>
      </p15:sldGuideLst>
    </p:ext>
    <p:ext uri="http://customooxmlschemas.google.com/">
      <go:slidesCustomData xmlns:go="http://customooxmlschemas.google.com/" r:id="rId18" roundtripDataSignature="AMtx7mgeV8Cu5CTCNcLlKH4YAyqCSaTZ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6"/>
        <p:guide pos="360"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8" Type="http://customschemas.google.com/relationships/presentationmetadata" Target="meta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92" name="Google Shape;192;p1: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23" name="Google Shape;32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7d6ed877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7d6ed877b5_0_0: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29" name="Google Shape;329;g17d6ed877b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6e17af7367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16e17af7367_0_816: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336" name="Google Shape;336;g16e17af7367_0_8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00" name="Google Shape;2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94ededcb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17" name="Google Shape;217;g1594ededcb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594ededcb6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30" name="Google Shape;230;g1594ededcb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7c0562001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37" name="Google Shape;237;g167c056200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7d58849a11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254" name="Google Shape;254;g17d58849a11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7d58849a11_0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278" name="Google Shape;278;g17d58849a11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7d58849a11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300" name="Google Shape;300;g17d58849a11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594ededcb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16" name="Google Shape;316;g1594ededcb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1.vml"/><Relationship Id="rId3" Type="http://schemas.openxmlformats.org/officeDocument/2006/relationships/oleObject" Target="../embeddings/oleObject1.bin"/><Relationship Id="rId4" Type="http://schemas.openxmlformats.org/officeDocument/2006/relationships/oleObject" Target="../embeddings/oleObject1.bin"/><Relationship Id="rId5"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3.vml"/><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 Right dark vertical image" showMasterSp="0">
  <p:cSld name="1_TITLE SLIDE 2 - Right dark vertical image">
    <p:spTree>
      <p:nvGrpSpPr>
        <p:cNvPr id="12" name="Shape 12"/>
        <p:cNvGrpSpPr/>
        <p:nvPr/>
      </p:nvGrpSpPr>
      <p:grpSpPr>
        <a:xfrm>
          <a:off x="0" y="0"/>
          <a:ext cx="0" cy="0"/>
          <a:chOff x="0" y="0"/>
          <a:chExt cx="0" cy="0"/>
        </a:xfrm>
      </p:grpSpPr>
      <p:pic>
        <p:nvPicPr>
          <p:cNvPr id="13" name="Google Shape;13;p14"/>
          <p:cNvPicPr preferRelativeResize="0"/>
          <p:nvPr/>
        </p:nvPicPr>
        <p:blipFill rotWithShape="1">
          <a:blip r:embed="rId2">
            <a:alphaModFix/>
          </a:blip>
          <a:srcRect b="15980" l="-515" r="774" t="7474"/>
          <a:stretch/>
        </p:blipFill>
        <p:spPr>
          <a:xfrm>
            <a:off x="-96250" y="-144380"/>
            <a:ext cx="12400545" cy="7146759"/>
          </a:xfrm>
          <a:prstGeom prst="rect">
            <a:avLst/>
          </a:prstGeom>
          <a:noFill/>
          <a:ln>
            <a:noFill/>
          </a:ln>
        </p:spPr>
      </p:pic>
      <p:sp>
        <p:nvSpPr>
          <p:cNvPr id="14" name="Google Shape;14;p14"/>
          <p:cNvSpPr txBox="1"/>
          <p:nvPr>
            <p:ph type="ctrTitle"/>
          </p:nvPr>
        </p:nvSpPr>
        <p:spPr>
          <a:xfrm>
            <a:off x="969600" y="1339200"/>
            <a:ext cx="8256000" cy="35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1000"/>
              <a:buFont typeface="Arial"/>
              <a:buNone/>
              <a:defRPr sz="11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
          <p:cNvSpPr txBox="1"/>
          <p:nvPr>
            <p:ph idx="1" type="body"/>
          </p:nvPr>
        </p:nvSpPr>
        <p:spPr>
          <a:xfrm>
            <a:off x="1008000" y="5036400"/>
            <a:ext cx="821760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 name="Google Shape;16;p14"/>
          <p:cNvSpPr/>
          <p:nvPr/>
        </p:nvSpPr>
        <p:spPr>
          <a:xfrm>
            <a:off x="969600" y="770400"/>
            <a:ext cx="777600" cy="316800"/>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Right light vertical image" showMasterSp="0">
  <p:cSld name="TITLE SLIDE 2 - Right light vertical image">
    <p:spTree>
      <p:nvGrpSpPr>
        <p:cNvPr id="60" name="Shape 60"/>
        <p:cNvGrpSpPr/>
        <p:nvPr/>
      </p:nvGrpSpPr>
      <p:grpSpPr>
        <a:xfrm>
          <a:off x="0" y="0"/>
          <a:ext cx="0" cy="0"/>
          <a:chOff x="0" y="0"/>
          <a:chExt cx="0" cy="0"/>
        </a:xfrm>
      </p:grpSpPr>
      <p:graphicFrame>
        <p:nvGraphicFramePr>
          <p:cNvPr id="61" name="Google Shape;61;p20"/>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61" name="Google Shape;61;p20"/>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62" name="Google Shape;62;p20"/>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 name="Google Shape;63;p20"/>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0"/>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5" name="Google Shape;65;p20"/>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Right light vertical image" showMasterSp="0">
  <p:cSld name="TITLE SLIDE 3 - Right light vertical image">
    <p:spTree>
      <p:nvGrpSpPr>
        <p:cNvPr id="66" name="Shape 66"/>
        <p:cNvGrpSpPr/>
        <p:nvPr/>
      </p:nvGrpSpPr>
      <p:grpSpPr>
        <a:xfrm>
          <a:off x="0" y="0"/>
          <a:ext cx="0" cy="0"/>
          <a:chOff x="0" y="0"/>
          <a:chExt cx="0" cy="0"/>
        </a:xfrm>
      </p:grpSpPr>
      <p:graphicFrame>
        <p:nvGraphicFramePr>
          <p:cNvPr id="67" name="Google Shape;67;p21"/>
          <p:cNvGraphicFramePr/>
          <p:nvPr/>
        </p:nvGraphicFramePr>
        <p:xfrm>
          <a:off x="0" y="-6350"/>
          <a:ext cx="12186362" cy="6864350"/>
        </p:xfrm>
        <a:graphic>
          <a:graphicData uri="http://schemas.openxmlformats.org/presentationml/2006/ole">
            <mc:AlternateContent>
              <mc:Choice Requires="v">
                <p:oleObj r:id="rId3" imgH="6864350" imgW="12186362" progId="" spid="_x0000_s1">
                  <p:embed/>
                </p:oleObj>
              </mc:Choice>
              <mc:Fallback>
                <p:oleObj r:id="rId4" imgH="6864350" imgW="12186362" progId="">
                  <p:embed/>
                  <p:pic>
                    <p:nvPicPr>
                      <p:cNvPr id="67" name="Google Shape;67;p21"/>
                      <p:cNvPicPr preferRelativeResize="0"/>
                      <p:nvPr/>
                    </p:nvPicPr>
                    <p:blipFill rotWithShape="1">
                      <a:blip r:embed="rId5">
                        <a:alphaModFix/>
                      </a:blip>
                      <a:srcRect b="0" l="0" r="0" t="0"/>
                      <a:stretch/>
                    </p:blipFill>
                    <p:spPr>
                      <a:xfrm>
                        <a:off x="0" y="-6350"/>
                        <a:ext cx="12186362" cy="6864350"/>
                      </a:xfrm>
                      <a:prstGeom prst="rect">
                        <a:avLst/>
                      </a:prstGeom>
                      <a:noFill/>
                      <a:ln>
                        <a:noFill/>
                      </a:ln>
                    </p:spPr>
                  </p:pic>
                </p:oleObj>
              </mc:Fallback>
            </mc:AlternateContent>
          </a:graphicData>
        </a:graphic>
      </p:graphicFrame>
      <p:sp>
        <p:nvSpPr>
          <p:cNvPr id="68" name="Google Shape;68;p21"/>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 name="Google Shape;69;p21"/>
          <p:cNvSpPr txBox="1"/>
          <p:nvPr>
            <p:ph type="ctrTitle"/>
          </p:nvPr>
        </p:nvSpPr>
        <p:spPr>
          <a:xfrm>
            <a:off x="998460"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338D"/>
              </a:buClr>
              <a:buSzPts val="6000"/>
              <a:buFont typeface="Arial"/>
              <a:buNone/>
              <a:defRPr sz="60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 type="body"/>
          </p:nvPr>
        </p:nvSpPr>
        <p:spPr>
          <a:xfrm>
            <a:off x="998460"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1" name="Google Shape;71;p21"/>
          <p:cNvSpPr txBox="1"/>
          <p:nvPr>
            <p:ph idx="2" type="body"/>
          </p:nvPr>
        </p:nvSpPr>
        <p:spPr>
          <a:xfrm>
            <a:off x="998460"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3 - Right light vertical image" showMasterSp="0">
  <p:cSld name="1_TITLE SLIDE 3 - Right light vertical image">
    <p:spTree>
      <p:nvGrpSpPr>
        <p:cNvPr id="72" name="Shape 72"/>
        <p:cNvGrpSpPr/>
        <p:nvPr/>
      </p:nvGrpSpPr>
      <p:grpSpPr>
        <a:xfrm>
          <a:off x="0" y="0"/>
          <a:ext cx="0" cy="0"/>
          <a:chOff x="0" y="0"/>
          <a:chExt cx="0" cy="0"/>
        </a:xfrm>
      </p:grpSpPr>
      <p:graphicFrame>
        <p:nvGraphicFramePr>
          <p:cNvPr id="73" name="Google Shape;73;p22"/>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73" name="Google Shape;73;p22"/>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74" name="Google Shape;74;p22"/>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 name="Google Shape;75;p22"/>
          <p:cNvSpPr/>
          <p:nvPr/>
        </p:nvSpPr>
        <p:spPr>
          <a:xfrm>
            <a:off x="2091765"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 name="Google Shape;76;p22"/>
          <p:cNvSpPr txBox="1"/>
          <p:nvPr>
            <p:ph type="ctrTitle"/>
          </p:nvPr>
        </p:nvSpPr>
        <p:spPr>
          <a:xfrm>
            <a:off x="2091765"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2"/>
          <p:cNvSpPr txBox="1"/>
          <p:nvPr>
            <p:ph idx="1" type="body"/>
          </p:nvPr>
        </p:nvSpPr>
        <p:spPr>
          <a:xfrm>
            <a:off x="2091765"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8" name="Google Shape;78;p22"/>
          <p:cNvSpPr txBox="1"/>
          <p:nvPr>
            <p:ph idx="2" type="body"/>
          </p:nvPr>
        </p:nvSpPr>
        <p:spPr>
          <a:xfrm>
            <a:off x="2091765"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bg>
      <p:bgPr>
        <a:solidFill>
          <a:srgbClr val="470A68"/>
        </a:solidFill>
      </p:bgPr>
    </p:bg>
    <p:spTree>
      <p:nvGrpSpPr>
        <p:cNvPr id="79" name="Shape 79"/>
        <p:cNvGrpSpPr/>
        <p:nvPr/>
      </p:nvGrpSpPr>
      <p:grpSpPr>
        <a:xfrm>
          <a:off x="0" y="0"/>
          <a:ext cx="0" cy="0"/>
          <a:chOff x="0" y="0"/>
          <a:chExt cx="0" cy="0"/>
        </a:xfrm>
      </p:grpSpPr>
      <p:sp>
        <p:nvSpPr>
          <p:cNvPr id="80" name="Google Shape;80;p2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
        <p:nvSpPr>
          <p:cNvPr id="82" name="Google Shape;82;p2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u="none" cap="none" strike="noStrike">
                <a:solidFill>
                  <a:schemeClr val="lt1"/>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chemeClr val="lt1"/>
              </a:solidFill>
              <a:latin typeface="Arial"/>
              <a:ea typeface="Arial"/>
              <a:cs typeface="Arial"/>
              <a:sym typeface="Arial"/>
            </a:endParaRPr>
          </a:p>
        </p:txBody>
      </p:sp>
      <p:sp>
        <p:nvSpPr>
          <p:cNvPr id="83" name="Google Shape;83;p2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84" name="Shape 84"/>
        <p:cNvGrpSpPr/>
        <p:nvPr/>
      </p:nvGrpSpPr>
      <p:grpSpPr>
        <a:xfrm>
          <a:off x="0" y="0"/>
          <a:ext cx="0" cy="0"/>
          <a:chOff x="0" y="0"/>
          <a:chExt cx="0" cy="0"/>
        </a:xfrm>
      </p:grpSpPr>
      <p:pic>
        <p:nvPicPr>
          <p:cNvPr id="85" name="Google Shape;85;p24"/>
          <p:cNvPicPr preferRelativeResize="0"/>
          <p:nvPr/>
        </p:nvPicPr>
        <p:blipFill rotWithShape="1">
          <a:blip r:embed="rId2">
            <a:alphaModFix/>
          </a:blip>
          <a:srcRect b="0" l="0" r="0" t="0"/>
          <a:stretch/>
        </p:blipFill>
        <p:spPr>
          <a:xfrm>
            <a:off x="0" y="0"/>
            <a:ext cx="12192000" cy="2828925"/>
          </a:xfrm>
          <a:prstGeom prst="rect">
            <a:avLst/>
          </a:prstGeom>
          <a:noFill/>
          <a:ln>
            <a:noFill/>
          </a:ln>
        </p:spPr>
      </p:pic>
      <p:sp>
        <p:nvSpPr>
          <p:cNvPr id="86" name="Google Shape;86;p24"/>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 name="Google Shape;87;p24"/>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chemeClr val="lt1"/>
              </a:buClr>
              <a:buSzPts val="4200"/>
              <a:buFont typeface="Arial"/>
              <a:buNone/>
              <a:defRPr sz="4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4"/>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89" name="Shape 89"/>
        <p:cNvGrpSpPr/>
        <p:nvPr/>
      </p:nvGrpSpPr>
      <p:grpSpPr>
        <a:xfrm>
          <a:off x="0" y="0"/>
          <a:ext cx="0" cy="0"/>
          <a:chOff x="0" y="0"/>
          <a:chExt cx="0" cy="0"/>
        </a:xfrm>
      </p:grpSpPr>
      <p:grpSp>
        <p:nvGrpSpPr>
          <p:cNvPr id="90" name="Google Shape;90;p25"/>
          <p:cNvGrpSpPr/>
          <p:nvPr/>
        </p:nvGrpSpPr>
        <p:grpSpPr>
          <a:xfrm>
            <a:off x="0" y="0"/>
            <a:ext cx="12192000" cy="2828925"/>
            <a:chOff x="0" y="669852"/>
            <a:chExt cx="12192000" cy="2828925"/>
          </a:xfrm>
        </p:grpSpPr>
        <p:pic>
          <p:nvPicPr>
            <p:cNvPr descr="A picture containing sitting, water, kitchen, table&#10;&#10;Description automatically generated" id="91" name="Google Shape;91;p25"/>
            <p:cNvPicPr preferRelativeResize="0"/>
            <p:nvPr/>
          </p:nvPicPr>
          <p:blipFill rotWithShape="1">
            <a:blip r:embed="rId2">
              <a:alphaModFix/>
            </a:blip>
            <a:srcRect b="0" l="0" r="0" t="0"/>
            <a:stretch/>
          </p:blipFill>
          <p:spPr>
            <a:xfrm>
              <a:off x="6751674" y="669852"/>
              <a:ext cx="5440326" cy="2828925"/>
            </a:xfrm>
            <a:prstGeom prst="rect">
              <a:avLst/>
            </a:prstGeom>
            <a:noFill/>
            <a:ln>
              <a:noFill/>
            </a:ln>
          </p:spPr>
        </p:pic>
        <p:pic>
          <p:nvPicPr>
            <p:cNvPr descr="A picture containing sitting, water, kitchen, table&#10;&#10;Description automatically generated" id="92" name="Google Shape;92;p25"/>
            <p:cNvPicPr preferRelativeResize="0"/>
            <p:nvPr/>
          </p:nvPicPr>
          <p:blipFill rotWithShape="1">
            <a:blip r:embed="rId3">
              <a:alphaModFix/>
            </a:blip>
            <a:srcRect b="0" l="0" r="0" t="0"/>
            <a:stretch/>
          </p:blipFill>
          <p:spPr>
            <a:xfrm>
              <a:off x="0" y="669852"/>
              <a:ext cx="7793665" cy="2828925"/>
            </a:xfrm>
            <a:prstGeom prst="rect">
              <a:avLst/>
            </a:prstGeom>
            <a:noFill/>
            <a:ln>
              <a:noFill/>
            </a:ln>
          </p:spPr>
        </p:pic>
      </p:grpSp>
      <p:sp>
        <p:nvSpPr>
          <p:cNvPr id="93" name="Google Shape;93;p25"/>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 name="Google Shape;94;p25"/>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5"/>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96" name="Shape 96"/>
        <p:cNvGrpSpPr/>
        <p:nvPr/>
      </p:nvGrpSpPr>
      <p:grpSpPr>
        <a:xfrm>
          <a:off x="0" y="0"/>
          <a:ext cx="0" cy="0"/>
          <a:chOff x="0" y="0"/>
          <a:chExt cx="0" cy="0"/>
        </a:xfrm>
      </p:grpSpPr>
      <p:grpSp>
        <p:nvGrpSpPr>
          <p:cNvPr id="97" name="Google Shape;97;p26"/>
          <p:cNvGrpSpPr/>
          <p:nvPr/>
        </p:nvGrpSpPr>
        <p:grpSpPr>
          <a:xfrm>
            <a:off x="0" y="0"/>
            <a:ext cx="12192000" cy="2828925"/>
            <a:chOff x="0" y="0"/>
            <a:chExt cx="12192000" cy="2828925"/>
          </a:xfrm>
        </p:grpSpPr>
        <p:pic>
          <p:nvPicPr>
            <p:cNvPr descr="A picture containing water, cellphone&#10;&#10;Description automatically generated" id="98" name="Google Shape;98;p26"/>
            <p:cNvPicPr preferRelativeResize="0"/>
            <p:nvPr/>
          </p:nvPicPr>
          <p:blipFill rotWithShape="1">
            <a:blip r:embed="rId2">
              <a:alphaModFix/>
            </a:blip>
            <a:srcRect b="0" l="0" r="0" t="0"/>
            <a:stretch/>
          </p:blipFill>
          <p:spPr>
            <a:xfrm>
              <a:off x="4575663" y="0"/>
              <a:ext cx="7616337" cy="2828925"/>
            </a:xfrm>
            <a:prstGeom prst="rect">
              <a:avLst/>
            </a:prstGeom>
            <a:noFill/>
            <a:ln>
              <a:noFill/>
            </a:ln>
          </p:spPr>
        </p:pic>
        <p:pic>
          <p:nvPicPr>
            <p:cNvPr descr="A picture containing water, cellphone&#10;&#10;Description automatically generated" id="99" name="Google Shape;99;p26"/>
            <p:cNvPicPr preferRelativeResize="0"/>
            <p:nvPr/>
          </p:nvPicPr>
          <p:blipFill rotWithShape="1">
            <a:blip r:embed="rId3">
              <a:alphaModFix/>
            </a:blip>
            <a:srcRect b="0" l="0" r="0" t="0"/>
            <a:stretch/>
          </p:blipFill>
          <p:spPr>
            <a:xfrm>
              <a:off x="0" y="0"/>
              <a:ext cx="5241851" cy="2828925"/>
            </a:xfrm>
            <a:prstGeom prst="rect">
              <a:avLst/>
            </a:prstGeom>
            <a:noFill/>
            <a:ln>
              <a:noFill/>
            </a:ln>
          </p:spPr>
        </p:pic>
      </p:grpSp>
      <p:sp>
        <p:nvSpPr>
          <p:cNvPr id="100" name="Google Shape;100;p26"/>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 name="Google Shape;101;p26"/>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6"/>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pertitle">
  <p:cSld name="Title Only with Supertitle">
    <p:spTree>
      <p:nvGrpSpPr>
        <p:cNvPr id="103" name="Shape 103"/>
        <p:cNvGrpSpPr/>
        <p:nvPr/>
      </p:nvGrpSpPr>
      <p:grpSpPr>
        <a:xfrm>
          <a:off x="0" y="0"/>
          <a:ext cx="0" cy="0"/>
          <a:chOff x="0" y="0"/>
          <a:chExt cx="0" cy="0"/>
        </a:xfrm>
      </p:grpSpPr>
      <p:sp>
        <p:nvSpPr>
          <p:cNvPr id="104" name="Google Shape;104;p27"/>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7"/>
          <p:cNvSpPr txBox="1"/>
          <p:nvPr>
            <p:ph idx="1"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WO COLUMN TEXT">
    <p:spTree>
      <p:nvGrpSpPr>
        <p:cNvPr id="106" name="Shape 106"/>
        <p:cNvGrpSpPr/>
        <p:nvPr/>
      </p:nvGrpSpPr>
      <p:grpSpPr>
        <a:xfrm>
          <a:off x="0" y="0"/>
          <a:ext cx="0" cy="0"/>
          <a:chOff x="0" y="0"/>
          <a:chExt cx="0" cy="0"/>
        </a:xfrm>
      </p:grpSpPr>
      <p:sp>
        <p:nvSpPr>
          <p:cNvPr id="107" name="Google Shape;107;p29"/>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9"/>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9" name="Google Shape;109;p29"/>
          <p:cNvSpPr txBox="1"/>
          <p:nvPr>
            <p:ph idx="2" type="body"/>
          </p:nvPr>
        </p:nvSpPr>
        <p:spPr>
          <a:xfrm>
            <a:off x="62208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R CHART">
  <p:cSld name="TEXT WITH IMAGE OR CHART">
    <p:spTree>
      <p:nvGrpSpPr>
        <p:cNvPr id="110" name="Shape 110"/>
        <p:cNvGrpSpPr/>
        <p:nvPr/>
      </p:nvGrpSpPr>
      <p:grpSpPr>
        <a:xfrm>
          <a:off x="0" y="0"/>
          <a:ext cx="0" cy="0"/>
          <a:chOff x="0" y="0"/>
          <a:chExt cx="0" cy="0"/>
        </a:xfrm>
      </p:grpSpPr>
      <p:sp>
        <p:nvSpPr>
          <p:cNvPr id="111" name="Google Shape;111;p30"/>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0"/>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3" name="Google Shape;113;p30"/>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 name="Shape 17"/>
        <p:cNvGrpSpPr/>
        <p:nvPr/>
      </p:nvGrpSpPr>
      <p:grpSpPr>
        <a:xfrm>
          <a:off x="0" y="0"/>
          <a:ext cx="0" cy="0"/>
          <a:chOff x="0" y="0"/>
          <a:chExt cx="0" cy="0"/>
        </a:xfrm>
      </p:grpSpPr>
      <p:sp>
        <p:nvSpPr>
          <p:cNvPr id="18" name="Google Shape;18;p15"/>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 name="Google Shape;19;p15"/>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HART TEXT">
  <p:cSld name="3 COLUMN CHART TEXT">
    <p:spTree>
      <p:nvGrpSpPr>
        <p:cNvPr id="114" name="Shape 114"/>
        <p:cNvGrpSpPr/>
        <p:nvPr/>
      </p:nvGrpSpPr>
      <p:grpSpPr>
        <a:xfrm>
          <a:off x="0" y="0"/>
          <a:ext cx="0" cy="0"/>
          <a:chOff x="0" y="0"/>
          <a:chExt cx="0" cy="0"/>
        </a:xfrm>
      </p:grpSpPr>
      <p:sp>
        <p:nvSpPr>
          <p:cNvPr id="115" name="Google Shape;115;p33"/>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3"/>
          <p:cNvSpPr/>
          <p:nvPr>
            <p:ph idx="2" type="chart"/>
          </p:nvPr>
        </p:nvSpPr>
        <p:spPr>
          <a:xfrm>
            <a:off x="45504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33"/>
          <p:cNvSpPr/>
          <p:nvPr>
            <p:ph idx="3" type="chart"/>
          </p:nvPr>
        </p:nvSpPr>
        <p:spPr>
          <a:xfrm>
            <a:off x="1003200" y="1331360"/>
            <a:ext cx="3187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33"/>
          <p:cNvSpPr txBox="1"/>
          <p:nvPr>
            <p:ph idx="1" type="body"/>
          </p:nvPr>
        </p:nvSpPr>
        <p:spPr>
          <a:xfrm>
            <a:off x="10032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9" name="Google Shape;119;p33"/>
          <p:cNvSpPr/>
          <p:nvPr>
            <p:ph idx="4" type="chart"/>
          </p:nvPr>
        </p:nvSpPr>
        <p:spPr>
          <a:xfrm>
            <a:off x="80496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33"/>
          <p:cNvSpPr txBox="1"/>
          <p:nvPr>
            <p:ph idx="5" type="body"/>
          </p:nvPr>
        </p:nvSpPr>
        <p:spPr>
          <a:xfrm>
            <a:off x="45024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1" name="Google Shape;121;p33"/>
          <p:cNvSpPr txBox="1"/>
          <p:nvPr>
            <p:ph idx="6" type="body"/>
          </p:nvPr>
        </p:nvSpPr>
        <p:spPr>
          <a:xfrm>
            <a:off x="80016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IVE COLUMN">
  <p:cSld name="PROCESS FIVE COLUMN">
    <p:spTree>
      <p:nvGrpSpPr>
        <p:cNvPr id="122" name="Shape 122"/>
        <p:cNvGrpSpPr/>
        <p:nvPr/>
      </p:nvGrpSpPr>
      <p:grpSpPr>
        <a:xfrm>
          <a:off x="0" y="0"/>
          <a:ext cx="0" cy="0"/>
          <a:chOff x="0" y="0"/>
          <a:chExt cx="0" cy="0"/>
        </a:xfrm>
      </p:grpSpPr>
      <p:sp>
        <p:nvSpPr>
          <p:cNvPr id="123" name="Google Shape;123;p34"/>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4"/>
          <p:cNvSpPr txBox="1"/>
          <p:nvPr>
            <p:ph idx="1" type="body"/>
          </p:nvPr>
        </p:nvSpPr>
        <p:spPr>
          <a:xfrm>
            <a:off x="10032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5" name="Google Shape;125;p34"/>
          <p:cNvSpPr txBox="1"/>
          <p:nvPr>
            <p:ph idx="2" type="body"/>
          </p:nvPr>
        </p:nvSpPr>
        <p:spPr>
          <a:xfrm>
            <a:off x="30804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6" name="Google Shape;126;p34"/>
          <p:cNvSpPr txBox="1"/>
          <p:nvPr>
            <p:ph idx="3" type="body"/>
          </p:nvPr>
        </p:nvSpPr>
        <p:spPr>
          <a:xfrm>
            <a:off x="51576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7" name="Google Shape;127;p34"/>
          <p:cNvSpPr txBox="1"/>
          <p:nvPr>
            <p:ph idx="4" type="body"/>
          </p:nvPr>
        </p:nvSpPr>
        <p:spPr>
          <a:xfrm>
            <a:off x="72348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8" name="Google Shape;128;p34"/>
          <p:cNvSpPr/>
          <p:nvPr>
            <p:ph idx="5" type="body"/>
          </p:nvPr>
        </p:nvSpPr>
        <p:spPr>
          <a:xfrm>
            <a:off x="1003200" y="1322388"/>
            <a:ext cx="18768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9" name="Google Shape;129;p34"/>
          <p:cNvSpPr/>
          <p:nvPr>
            <p:ph idx="6" type="body"/>
          </p:nvPr>
        </p:nvSpPr>
        <p:spPr>
          <a:xfrm>
            <a:off x="30804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0" name="Google Shape;130;p34"/>
          <p:cNvSpPr/>
          <p:nvPr>
            <p:ph idx="7" type="body"/>
          </p:nvPr>
        </p:nvSpPr>
        <p:spPr>
          <a:xfrm>
            <a:off x="51576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1" name="Google Shape;131;p34"/>
          <p:cNvSpPr/>
          <p:nvPr>
            <p:ph idx="8" type="body"/>
          </p:nvPr>
        </p:nvSpPr>
        <p:spPr>
          <a:xfrm>
            <a:off x="72348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2" name="Google Shape;132;p34"/>
          <p:cNvSpPr/>
          <p:nvPr>
            <p:ph idx="9" type="body"/>
          </p:nvPr>
        </p:nvSpPr>
        <p:spPr>
          <a:xfrm>
            <a:off x="93120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3" name="Google Shape;133;p34"/>
          <p:cNvSpPr txBox="1"/>
          <p:nvPr>
            <p:ph idx="13" type="body"/>
          </p:nvPr>
        </p:nvSpPr>
        <p:spPr>
          <a:xfrm>
            <a:off x="93120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OUR COLUMN">
  <p:cSld name="PROCESS FOUR COLUMN">
    <p:spTree>
      <p:nvGrpSpPr>
        <p:cNvPr id="134" name="Shape 134"/>
        <p:cNvGrpSpPr/>
        <p:nvPr/>
      </p:nvGrpSpPr>
      <p:grpSpPr>
        <a:xfrm>
          <a:off x="0" y="0"/>
          <a:ext cx="0" cy="0"/>
          <a:chOff x="0" y="0"/>
          <a:chExt cx="0" cy="0"/>
        </a:xfrm>
      </p:grpSpPr>
      <p:sp>
        <p:nvSpPr>
          <p:cNvPr id="135" name="Google Shape;135;p35"/>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5"/>
          <p:cNvSpPr txBox="1"/>
          <p:nvPr>
            <p:ph idx="1" type="body"/>
          </p:nvPr>
        </p:nvSpPr>
        <p:spPr>
          <a:xfrm>
            <a:off x="10032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7" name="Google Shape;137;p35"/>
          <p:cNvSpPr txBox="1"/>
          <p:nvPr>
            <p:ph idx="2" type="body"/>
          </p:nvPr>
        </p:nvSpPr>
        <p:spPr>
          <a:xfrm>
            <a:off x="36160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8" name="Google Shape;138;p35"/>
          <p:cNvSpPr txBox="1"/>
          <p:nvPr>
            <p:ph idx="3" type="body"/>
          </p:nvPr>
        </p:nvSpPr>
        <p:spPr>
          <a:xfrm>
            <a:off x="62288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9" name="Google Shape;139;p35"/>
          <p:cNvSpPr txBox="1"/>
          <p:nvPr>
            <p:ph idx="4" type="body"/>
          </p:nvPr>
        </p:nvSpPr>
        <p:spPr>
          <a:xfrm>
            <a:off x="88416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0" name="Google Shape;140;p35"/>
          <p:cNvSpPr/>
          <p:nvPr>
            <p:ph idx="5" type="body"/>
          </p:nvPr>
        </p:nvSpPr>
        <p:spPr>
          <a:xfrm>
            <a:off x="994833" y="1322388"/>
            <a:ext cx="23472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1" name="Google Shape;141;p35"/>
          <p:cNvSpPr/>
          <p:nvPr>
            <p:ph idx="6" type="body"/>
          </p:nvPr>
        </p:nvSpPr>
        <p:spPr>
          <a:xfrm>
            <a:off x="3610422"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2" name="Google Shape;142;p35"/>
          <p:cNvSpPr/>
          <p:nvPr>
            <p:ph idx="7" type="body"/>
          </p:nvPr>
        </p:nvSpPr>
        <p:spPr>
          <a:xfrm>
            <a:off x="6226011"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3" name="Google Shape;143;p35"/>
          <p:cNvSpPr/>
          <p:nvPr>
            <p:ph idx="8" type="body"/>
          </p:nvPr>
        </p:nvSpPr>
        <p:spPr>
          <a:xfrm>
            <a:off x="8841600"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WITH CENTER">
  <p:cSld name="QUAD WITH CENTER">
    <p:spTree>
      <p:nvGrpSpPr>
        <p:cNvPr id="144" name="Shape 144"/>
        <p:cNvGrpSpPr/>
        <p:nvPr/>
      </p:nvGrpSpPr>
      <p:grpSpPr>
        <a:xfrm>
          <a:off x="0" y="0"/>
          <a:ext cx="0" cy="0"/>
          <a:chOff x="0" y="0"/>
          <a:chExt cx="0" cy="0"/>
        </a:xfrm>
      </p:grpSpPr>
      <p:sp>
        <p:nvSpPr>
          <p:cNvPr id="145" name="Google Shape;145;p36"/>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6"/>
          <p:cNvSpPr/>
          <p:nvPr>
            <p:ph idx="1" type="body"/>
          </p:nvPr>
        </p:nvSpPr>
        <p:spPr>
          <a:xfrm>
            <a:off x="5306559" y="2757950"/>
            <a:ext cx="1660995" cy="1659600"/>
          </a:xfrm>
          <a:prstGeom prst="ellipse">
            <a:avLst/>
          </a:prstGeom>
          <a:solidFill>
            <a:schemeClr val="accent1"/>
          </a:solidFill>
          <a:ln>
            <a:noFill/>
          </a:ln>
        </p:spPr>
        <p:txBody>
          <a:bodyPr anchorCtr="1" anchor="ctr" bIns="54000" lIns="54000" spcFirstLastPara="1" rIns="54000" wrap="square" tIns="54000">
            <a:noAutofit/>
          </a:bodyPr>
          <a:lstStyle>
            <a:lvl1pPr indent="-228600" lvl="0" marL="457200" algn="ctr">
              <a:lnSpc>
                <a:spcPct val="100000"/>
              </a:lnSpc>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7" name="Google Shape;147;p36"/>
          <p:cNvSpPr txBox="1"/>
          <p:nvPr>
            <p:ph idx="2" type="body"/>
          </p:nvPr>
        </p:nvSpPr>
        <p:spPr>
          <a:xfrm>
            <a:off x="1003347"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36"/>
          <p:cNvSpPr txBox="1"/>
          <p:nvPr>
            <p:ph idx="3" type="body"/>
          </p:nvPr>
        </p:nvSpPr>
        <p:spPr>
          <a:xfrm>
            <a:off x="1003347" y="4015250"/>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200"/>
              <a:buFont typeface="Arial"/>
              <a:buNone/>
              <a:defRPr b="1" sz="12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9" name="Google Shape;149;p36"/>
          <p:cNvSpPr txBox="1"/>
          <p:nvPr>
            <p:ph idx="4" type="body"/>
          </p:nvPr>
        </p:nvSpPr>
        <p:spPr>
          <a:xfrm>
            <a:off x="7344001"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0" name="Google Shape;150;p36"/>
          <p:cNvSpPr txBox="1"/>
          <p:nvPr>
            <p:ph idx="5" type="body"/>
          </p:nvPr>
        </p:nvSpPr>
        <p:spPr>
          <a:xfrm>
            <a:off x="7344001" y="4015250"/>
            <a:ext cx="3847695" cy="388800"/>
          </a:xfrm>
          <a:prstGeom prst="rect">
            <a:avLst/>
          </a:prstGeom>
          <a:solidFill>
            <a:srgbClr val="00338D"/>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1" name="Google Shape;151;p36"/>
          <p:cNvSpPr/>
          <p:nvPr/>
        </p:nvSpPr>
        <p:spPr>
          <a:xfrm rot="2700000">
            <a:off x="5088625"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6"/>
          <p:cNvSpPr txBox="1"/>
          <p:nvPr/>
        </p:nvSpPr>
        <p:spPr>
          <a:xfrm rot="-8100000">
            <a:off x="5106205"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53" name="Google Shape;153;p36"/>
          <p:cNvSpPr txBox="1"/>
          <p:nvPr>
            <p:ph idx="6" type="body"/>
          </p:nvPr>
        </p:nvSpPr>
        <p:spPr>
          <a:xfrm>
            <a:off x="1003347"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4" name="Google Shape;154;p36"/>
          <p:cNvSpPr txBox="1"/>
          <p:nvPr>
            <p:ph idx="7" type="body"/>
          </p:nvPr>
        </p:nvSpPr>
        <p:spPr>
          <a:xfrm>
            <a:off x="1003347"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5" name="Google Shape;155;p36"/>
          <p:cNvSpPr txBox="1"/>
          <p:nvPr>
            <p:ph idx="8" type="body"/>
          </p:nvPr>
        </p:nvSpPr>
        <p:spPr>
          <a:xfrm>
            <a:off x="7342095"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6" name="Google Shape;156;p36"/>
          <p:cNvSpPr txBox="1"/>
          <p:nvPr>
            <p:ph idx="9" type="body"/>
          </p:nvPr>
        </p:nvSpPr>
        <p:spPr>
          <a:xfrm>
            <a:off x="7342095"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7" name="Google Shape;157;p36"/>
          <p:cNvSpPr/>
          <p:nvPr/>
        </p:nvSpPr>
        <p:spPr>
          <a:xfrm flipH="1" rot="-2700000">
            <a:off x="6742978"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6"/>
          <p:cNvSpPr txBox="1"/>
          <p:nvPr/>
        </p:nvSpPr>
        <p:spPr>
          <a:xfrm flipH="1" rot="8100000">
            <a:off x="6845438"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59" name="Google Shape;159;p36"/>
          <p:cNvSpPr/>
          <p:nvPr/>
        </p:nvSpPr>
        <p:spPr>
          <a:xfrm flipH="1" rot="8100000">
            <a:off x="5088624"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6"/>
          <p:cNvSpPr txBox="1"/>
          <p:nvPr/>
        </p:nvSpPr>
        <p:spPr>
          <a:xfrm flipH="1" rot="-2700000">
            <a:off x="5106180"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61" name="Google Shape;161;p36"/>
          <p:cNvSpPr/>
          <p:nvPr/>
        </p:nvSpPr>
        <p:spPr>
          <a:xfrm rot="-8100000">
            <a:off x="6742977"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6"/>
          <p:cNvSpPr txBox="1"/>
          <p:nvPr/>
        </p:nvSpPr>
        <p:spPr>
          <a:xfrm rot="2700000">
            <a:off x="6845438"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BLUE">
  <p:cSld name="2 COLUMN BLUE">
    <p:spTree>
      <p:nvGrpSpPr>
        <p:cNvPr id="163" name="Shape 163"/>
        <p:cNvGrpSpPr/>
        <p:nvPr/>
      </p:nvGrpSpPr>
      <p:grpSpPr>
        <a:xfrm>
          <a:off x="0" y="0"/>
          <a:ext cx="0" cy="0"/>
          <a:chOff x="0" y="0"/>
          <a:chExt cx="0" cy="0"/>
        </a:xfrm>
      </p:grpSpPr>
      <p:sp>
        <p:nvSpPr>
          <p:cNvPr id="164" name="Google Shape;164;p37"/>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7"/>
          <p:cNvSpPr txBox="1"/>
          <p:nvPr>
            <p:ph idx="1" type="body"/>
          </p:nvPr>
        </p:nvSpPr>
        <p:spPr>
          <a:xfrm>
            <a:off x="10032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6" name="Google Shape;166;p37"/>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7" name="Google Shape;167;p37"/>
          <p:cNvSpPr txBox="1"/>
          <p:nvPr>
            <p:ph idx="3" type="body"/>
          </p:nvPr>
        </p:nvSpPr>
        <p:spPr>
          <a:xfrm>
            <a:off x="62208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8" name="Google Shape;168;p37"/>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169" name="Shape 169"/>
        <p:cNvGrpSpPr/>
        <p:nvPr/>
      </p:nvGrpSpPr>
      <p:grpSpPr>
        <a:xfrm>
          <a:off x="0" y="0"/>
          <a:ext cx="0" cy="0"/>
          <a:chOff x="0" y="0"/>
          <a:chExt cx="0" cy="0"/>
        </a:xfrm>
      </p:grpSpPr>
      <p:sp>
        <p:nvSpPr>
          <p:cNvPr id="170" name="Google Shape;170;p38"/>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8"/>
          <p:cNvSpPr txBox="1"/>
          <p:nvPr>
            <p:ph idx="1" type="body"/>
          </p:nvPr>
        </p:nvSpPr>
        <p:spPr>
          <a:xfrm>
            <a:off x="10032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2" name="Google Shape;172;p38"/>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3" name="Google Shape;173;p38"/>
          <p:cNvSpPr txBox="1"/>
          <p:nvPr>
            <p:ph idx="3" type="body"/>
          </p:nvPr>
        </p:nvSpPr>
        <p:spPr>
          <a:xfrm>
            <a:off x="62208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4" name="Google Shape;174;p38"/>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5" name="Google Shape;175;p38"/>
          <p:cNvSpPr txBox="1"/>
          <p:nvPr>
            <p:ph idx="5" type="body"/>
          </p:nvPr>
        </p:nvSpPr>
        <p:spPr>
          <a:xfrm>
            <a:off x="10032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6" name="Google Shape;176;p38"/>
          <p:cNvSpPr txBox="1"/>
          <p:nvPr>
            <p:ph idx="6" type="body"/>
          </p:nvPr>
        </p:nvSpPr>
        <p:spPr>
          <a:xfrm>
            <a:off x="10032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7" name="Google Shape;177;p38"/>
          <p:cNvSpPr txBox="1"/>
          <p:nvPr>
            <p:ph idx="7" type="body"/>
          </p:nvPr>
        </p:nvSpPr>
        <p:spPr>
          <a:xfrm>
            <a:off x="62208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8" name="Google Shape;178;p38"/>
          <p:cNvSpPr txBox="1"/>
          <p:nvPr>
            <p:ph idx="8" type="body"/>
          </p:nvPr>
        </p:nvSpPr>
        <p:spPr>
          <a:xfrm>
            <a:off x="62208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solidFill>
          <a:schemeClr val="accent1"/>
        </a:solidFill>
      </p:bgPr>
    </p:bg>
    <p:spTree>
      <p:nvGrpSpPr>
        <p:cNvPr id="179" name="Shape 179"/>
        <p:cNvGrpSpPr/>
        <p:nvPr/>
      </p:nvGrpSpPr>
      <p:grpSpPr>
        <a:xfrm>
          <a:off x="0" y="0"/>
          <a:ext cx="0" cy="0"/>
          <a:chOff x="0" y="0"/>
          <a:chExt cx="0" cy="0"/>
        </a:xfrm>
      </p:grpSpPr>
      <p:sp>
        <p:nvSpPr>
          <p:cNvPr id="180" name="Google Shape;180;p39"/>
          <p:cNvSpPr txBox="1"/>
          <p:nvPr>
            <p:ph type="ctrTitle"/>
          </p:nvPr>
        </p:nvSpPr>
        <p:spPr>
          <a:xfrm>
            <a:off x="2729163" y="1368796"/>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9"/>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39"/>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39"/>
          <p:cNvSpPr txBox="1"/>
          <p:nvPr>
            <p:ph idx="1" type="body"/>
          </p:nvPr>
        </p:nvSpPr>
        <p:spPr>
          <a:xfrm>
            <a:off x="2729163" y="5324396"/>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bg>
      <p:bgPr>
        <a:solidFill>
          <a:schemeClr val="dk2"/>
        </a:solidFill>
      </p:bgPr>
    </p:bg>
    <p:spTree>
      <p:nvGrpSpPr>
        <p:cNvPr id="184" name="Shape 184"/>
        <p:cNvGrpSpPr/>
        <p:nvPr/>
      </p:nvGrpSpPr>
      <p:grpSpPr>
        <a:xfrm>
          <a:off x="0" y="0"/>
          <a:ext cx="0" cy="0"/>
          <a:chOff x="0" y="0"/>
          <a:chExt cx="0" cy="0"/>
        </a:xfrm>
      </p:grpSpPr>
      <p:sp>
        <p:nvSpPr>
          <p:cNvPr id="185" name="Google Shape;185;p40"/>
          <p:cNvSpPr txBox="1"/>
          <p:nvPr>
            <p:ph type="ctrTitle"/>
          </p:nvPr>
        </p:nvSpPr>
        <p:spPr>
          <a:xfrm>
            <a:off x="2729163" y="1377109"/>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0"/>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40"/>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p40"/>
          <p:cNvSpPr txBox="1"/>
          <p:nvPr>
            <p:ph idx="1" type="body"/>
          </p:nvPr>
        </p:nvSpPr>
        <p:spPr>
          <a:xfrm>
            <a:off x="2729163" y="5332709"/>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 No image" showMasterSp="0">
  <p:cSld name="TITLE SLIDE 4 - No image">
    <p:bg>
      <p:bgPr>
        <a:solidFill>
          <a:schemeClr val="accent1"/>
        </a:solidFill>
      </p:bgPr>
    </p:bg>
    <p:spTree>
      <p:nvGrpSpPr>
        <p:cNvPr id="20" name="Shape 20"/>
        <p:cNvGrpSpPr/>
        <p:nvPr/>
      </p:nvGrpSpPr>
      <p:grpSpPr>
        <a:xfrm>
          <a:off x="0" y="0"/>
          <a:ext cx="0" cy="0"/>
          <a:chOff x="0" y="0"/>
          <a:chExt cx="0" cy="0"/>
        </a:xfrm>
      </p:grpSpPr>
      <p:sp>
        <p:nvSpPr>
          <p:cNvPr id="21" name="Google Shape;21;p17"/>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2" name="Google Shape;22;p17"/>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7"/>
          <p:cNvSpPr/>
          <p:nvPr/>
        </p:nvSpPr>
        <p:spPr>
          <a:xfrm>
            <a:off x="24243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 name="Google Shape;24;p17"/>
          <p:cNvSpPr txBox="1"/>
          <p:nvPr>
            <p:ph idx="1" type="body"/>
          </p:nvPr>
        </p:nvSpPr>
        <p:spPr>
          <a:xfrm>
            <a:off x="2424363" y="5316083"/>
            <a:ext cx="8450350"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5" name="Google Shape;25;p17"/>
          <p:cNvSpPr txBox="1"/>
          <p:nvPr>
            <p:ph idx="2" type="body"/>
          </p:nvPr>
        </p:nvSpPr>
        <p:spPr>
          <a:xfrm>
            <a:off x="2424363" y="5748733"/>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showMasterSp="0">
  <p:cSld name="FINAL SLIDE">
    <p:spTree>
      <p:nvGrpSpPr>
        <p:cNvPr id="26" name="Shape 26"/>
        <p:cNvGrpSpPr/>
        <p:nvPr/>
      </p:nvGrpSpPr>
      <p:grpSpPr>
        <a:xfrm>
          <a:off x="0" y="0"/>
          <a:ext cx="0" cy="0"/>
          <a:chOff x="0" y="0"/>
          <a:chExt cx="0" cy="0"/>
        </a:xfrm>
      </p:grpSpPr>
      <p:sp>
        <p:nvSpPr>
          <p:cNvPr id="27" name="Google Shape;27;p18"/>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8" name="Google Shape;28;p18"/>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9" name="Google Shape;29;p18"/>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0" name="Google Shape;30;p18"/>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1" name="Google Shape;31;p18"/>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2" name="Google Shape;32;p18"/>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b="1" sz="1200">
                <a:solidFill>
                  <a:schemeClr val="dk2"/>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grpSp>
        <p:nvGrpSpPr>
          <p:cNvPr id="33" name="Google Shape;33;p18"/>
          <p:cNvGrpSpPr/>
          <p:nvPr/>
        </p:nvGrpSpPr>
        <p:grpSpPr>
          <a:xfrm>
            <a:off x="2729163" y="2974450"/>
            <a:ext cx="2094546" cy="384049"/>
            <a:chOff x="1584001" y="2682350"/>
            <a:chExt cx="2094546" cy="384049"/>
          </a:xfrm>
        </p:grpSpPr>
        <p:pic>
          <p:nvPicPr>
            <p:cNvPr id="34" name="Google Shape;34;p18"/>
            <p:cNvPicPr preferRelativeResize="0"/>
            <p:nvPr/>
          </p:nvPicPr>
          <p:blipFill rotWithShape="1">
            <a:blip r:embed="rId2">
              <a:alphaModFix/>
            </a:blip>
            <a:srcRect b="0" l="0" r="0" t="0"/>
            <a:stretch/>
          </p:blipFill>
          <p:spPr>
            <a:xfrm>
              <a:off x="1584001" y="2682350"/>
              <a:ext cx="1273500" cy="384049"/>
            </a:xfrm>
            <a:prstGeom prst="rect">
              <a:avLst/>
            </a:prstGeom>
            <a:noFill/>
            <a:ln>
              <a:noFill/>
            </a:ln>
          </p:spPr>
        </p:pic>
        <p:pic>
          <p:nvPicPr>
            <p:cNvPr id="35" name="Google Shape;35;p18"/>
            <p:cNvPicPr preferRelativeResize="0"/>
            <p:nvPr/>
          </p:nvPicPr>
          <p:blipFill rotWithShape="1">
            <a:blip r:embed="rId3">
              <a:alphaModFix/>
            </a:blip>
            <a:srcRect b="0" l="0" r="0" t="0"/>
            <a:stretch/>
          </p:blipFill>
          <p:spPr>
            <a:xfrm>
              <a:off x="3276023" y="2682350"/>
              <a:ext cx="402524" cy="384049"/>
            </a:xfrm>
            <a:prstGeom prst="rect">
              <a:avLst/>
            </a:prstGeom>
            <a:noFill/>
            <a:ln>
              <a:noFill/>
            </a:ln>
          </p:spPr>
        </p:pic>
        <p:grpSp>
          <p:nvGrpSpPr>
            <p:cNvPr id="36" name="Google Shape;36;p18"/>
            <p:cNvGrpSpPr/>
            <p:nvPr/>
          </p:nvGrpSpPr>
          <p:grpSpPr>
            <a:xfrm>
              <a:off x="2867305" y="2682351"/>
              <a:ext cx="383774" cy="383774"/>
              <a:chOff x="3296507" y="2682351"/>
              <a:chExt cx="383774" cy="383774"/>
            </a:xfrm>
          </p:grpSpPr>
          <p:sp>
            <p:nvSpPr>
              <p:cNvPr id="37" name="Google Shape;37;p18"/>
              <p:cNvSpPr/>
              <p:nvPr/>
            </p:nvSpPr>
            <p:spPr>
              <a:xfrm>
                <a:off x="3296507" y="2682351"/>
                <a:ext cx="383774" cy="383774"/>
              </a:xfrm>
              <a:custGeom>
                <a:rect b="b" l="l" r="r" t="t"/>
                <a:pathLst>
                  <a:path extrusionOk="0" h="2016" w="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 name="Google Shape;38;p18"/>
              <p:cNvSpPr/>
              <p:nvPr/>
            </p:nvSpPr>
            <p:spPr>
              <a:xfrm>
                <a:off x="3389916" y="2775760"/>
                <a:ext cx="196875" cy="196875"/>
              </a:xfrm>
              <a:custGeom>
                <a:rect b="b" l="l" r="r" t="t"/>
                <a:pathLst>
                  <a:path extrusionOk="0" h="1034" w="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 name="Google Shape;39;p18"/>
              <p:cNvSpPr/>
              <p:nvPr/>
            </p:nvSpPr>
            <p:spPr>
              <a:xfrm>
                <a:off x="3567723" y="2748727"/>
                <a:ext cx="46101" cy="46101"/>
              </a:xfrm>
              <a:prstGeom prst="ellipse">
                <a:avLst/>
              </a:pr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CHART TEXT">
  <p:cSld name="1 COLUMN CHART TEXT">
    <p:spTree>
      <p:nvGrpSpPr>
        <p:cNvPr id="40" name="Shape 40"/>
        <p:cNvGrpSpPr/>
        <p:nvPr/>
      </p:nvGrpSpPr>
      <p:grpSpPr>
        <a:xfrm>
          <a:off x="0" y="0"/>
          <a:ext cx="0" cy="0"/>
          <a:chOff x="0" y="0"/>
          <a:chExt cx="0" cy="0"/>
        </a:xfrm>
      </p:grpSpPr>
      <p:sp>
        <p:nvSpPr>
          <p:cNvPr id="41" name="Google Shape;41;p32"/>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2"/>
          <p:cNvSpPr txBox="1"/>
          <p:nvPr>
            <p:ph idx="1" type="body"/>
          </p:nvPr>
        </p:nvSpPr>
        <p:spPr>
          <a:xfrm>
            <a:off x="1003200" y="3742126"/>
            <a:ext cx="10195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3" name="Google Shape;43;p32"/>
          <p:cNvSpPr/>
          <p:nvPr>
            <p:ph idx="2" type="chart"/>
          </p:nvPr>
        </p:nvSpPr>
        <p:spPr>
          <a:xfrm>
            <a:off x="1003200" y="1331360"/>
            <a:ext cx="10195200" cy="213574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Supertitle">
  <p:cSld name="ONE COLUMN TEXT with Supertitle">
    <p:spTree>
      <p:nvGrpSpPr>
        <p:cNvPr id="44" name="Shape 44"/>
        <p:cNvGrpSpPr/>
        <p:nvPr/>
      </p:nvGrpSpPr>
      <p:grpSpPr>
        <a:xfrm>
          <a:off x="0" y="0"/>
          <a:ext cx="0" cy="0"/>
          <a:chOff x="0" y="0"/>
          <a:chExt cx="0" cy="0"/>
        </a:xfrm>
      </p:grpSpPr>
      <p:sp>
        <p:nvSpPr>
          <p:cNvPr id="45" name="Google Shape;45;p28"/>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6" name="Google Shape;46;p28"/>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8"/>
          <p:cNvSpPr txBox="1"/>
          <p:nvPr>
            <p:ph idx="2"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8" name="Shape 48"/>
        <p:cNvGrpSpPr/>
        <p:nvPr/>
      </p:nvGrpSpPr>
      <p:grpSpPr>
        <a:xfrm>
          <a:off x="0" y="0"/>
          <a:ext cx="0" cy="0"/>
          <a:chOff x="0" y="0"/>
          <a:chExt cx="0" cy="0"/>
        </a:xfrm>
      </p:grpSpPr>
      <p:sp>
        <p:nvSpPr>
          <p:cNvPr id="49" name="Google Shape;49;p16"/>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HART TEXT">
  <p:cSld name="2 COLUMN CHART TEXT">
    <p:spTree>
      <p:nvGrpSpPr>
        <p:cNvPr id="50" name="Shape 50"/>
        <p:cNvGrpSpPr/>
        <p:nvPr/>
      </p:nvGrpSpPr>
      <p:grpSpPr>
        <a:xfrm>
          <a:off x="0" y="0"/>
          <a:ext cx="0" cy="0"/>
          <a:chOff x="0" y="0"/>
          <a:chExt cx="0" cy="0"/>
        </a:xfrm>
      </p:grpSpPr>
      <p:sp>
        <p:nvSpPr>
          <p:cNvPr id="51" name="Google Shape;51;p31"/>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1"/>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 name="Google Shape;53;p31"/>
          <p:cNvSpPr/>
          <p:nvPr>
            <p:ph idx="3" type="chart"/>
          </p:nvPr>
        </p:nvSpPr>
        <p:spPr>
          <a:xfrm>
            <a:off x="10032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Right light vertical image" showMasterSp="0">
  <p:cSld name="TITLE SLIDE 1 - Right light vertical image">
    <p:spTree>
      <p:nvGrpSpPr>
        <p:cNvPr id="54" name="Shape 54"/>
        <p:cNvGrpSpPr/>
        <p:nvPr/>
      </p:nvGrpSpPr>
      <p:grpSpPr>
        <a:xfrm>
          <a:off x="0" y="0"/>
          <a:ext cx="0" cy="0"/>
          <a:chOff x="0" y="0"/>
          <a:chExt cx="0" cy="0"/>
        </a:xfrm>
      </p:grpSpPr>
      <p:pic>
        <p:nvPicPr>
          <p:cNvPr id="55" name="Google Shape;55;p19"/>
          <p:cNvPicPr preferRelativeResize="0"/>
          <p:nvPr/>
        </p:nvPicPr>
        <p:blipFill rotWithShape="1">
          <a:blip r:embed="rId2">
            <a:alphaModFix/>
          </a:blip>
          <a:srcRect b="0" l="0" r="0" t="0"/>
          <a:stretch/>
        </p:blipFill>
        <p:spPr>
          <a:xfrm>
            <a:off x="0" y="0"/>
            <a:ext cx="12188952" cy="6858000"/>
          </a:xfrm>
          <a:custGeom>
            <a:rect b="b" l="l" r="r" t="t"/>
            <a:pathLst>
              <a:path extrusionOk="0" h="6858000" w="12188952">
                <a:moveTo>
                  <a:pt x="0" y="0"/>
                </a:moveTo>
                <a:lnTo>
                  <a:pt x="12188952" y="0"/>
                </a:lnTo>
                <a:lnTo>
                  <a:pt x="12188952" y="6858000"/>
                </a:lnTo>
                <a:lnTo>
                  <a:pt x="0" y="6858000"/>
                </a:lnTo>
                <a:close/>
              </a:path>
            </a:pathLst>
          </a:custGeom>
          <a:noFill/>
          <a:ln>
            <a:noFill/>
          </a:ln>
        </p:spPr>
      </p:pic>
      <p:sp>
        <p:nvSpPr>
          <p:cNvPr id="56" name="Google Shape;56;p19"/>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 name="Google Shape;57;p19"/>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9"/>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9" name="Google Shape;59;p19"/>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3"/>
          <p:cNvSpPr txBox="1"/>
          <p:nvPr>
            <p:ph idx="1" type="body"/>
          </p:nvPr>
        </p:nvSpPr>
        <p:spPr>
          <a:xfrm>
            <a:off x="998400" y="1331360"/>
            <a:ext cx="10194470" cy="45455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323850" lvl="2" marL="13716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10" name="Google Shape;10;p1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600"/>
              <a:buFont typeface="Arial"/>
              <a:buNone/>
            </a:pPr>
            <a:r>
              <a:rPr b="0" i="0" lang="en-US" sz="600" u="none" cap="none" strike="noStrike">
                <a:solidFill>
                  <a:srgbClr val="A5A5A5"/>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rgbClr val="A5A5A5"/>
              </a:solidFill>
              <a:latin typeface="Arial"/>
              <a:ea typeface="Arial"/>
              <a:cs typeface="Arial"/>
              <a:sym typeface="Arial"/>
            </a:endParaRPr>
          </a:p>
        </p:txBody>
      </p:sp>
      <p:sp>
        <p:nvSpPr>
          <p:cNvPr id="11" name="Google Shape;11;p1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5.xml"/><Relationship Id="rId4" Type="http://schemas.openxmlformats.org/officeDocument/2006/relationships/slide" Target="/ppt/slid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nvSpPr>
        <p:spPr>
          <a:xfrm>
            <a:off x="954601" y="1999275"/>
            <a:ext cx="5449200" cy="2154900"/>
          </a:xfrm>
          <a:prstGeom prst="rect">
            <a:avLst/>
          </a:prstGeom>
          <a:noFill/>
          <a:ln>
            <a:noFill/>
          </a:ln>
        </p:spPr>
        <p:txBody>
          <a:bodyPr anchorCtr="0" anchor="t" bIns="0" lIns="0" spcFirstLastPara="1" rIns="0" wrap="square" tIns="0">
            <a:spAutoFit/>
          </a:bodyPr>
          <a:lstStyle/>
          <a:p>
            <a:pPr indent="0" lvl="0" marL="16510" marR="0" rtl="0" algn="l">
              <a:lnSpc>
                <a:spcPct val="100000"/>
              </a:lnSpc>
              <a:spcBef>
                <a:spcPts val="0"/>
              </a:spcBef>
              <a:spcAft>
                <a:spcPts val="0"/>
              </a:spcAft>
              <a:buClr>
                <a:srgbClr val="FFFFFF"/>
              </a:buClr>
              <a:buSzPts val="8000"/>
              <a:buFont typeface="Arial"/>
              <a:buNone/>
            </a:pPr>
            <a:r>
              <a:rPr b="0" baseline="30000" i="0" lang="en-US" sz="8000" u="none" cap="none" strike="noStrike">
                <a:solidFill>
                  <a:srgbClr val="FFFFFF"/>
                </a:solidFill>
                <a:latin typeface="Arial"/>
                <a:ea typeface="Arial"/>
                <a:cs typeface="Arial"/>
                <a:sym typeface="Arial"/>
              </a:rPr>
              <a:t>DSI Capstone</a:t>
            </a:r>
            <a:br>
              <a:rPr b="0" baseline="30000" i="0" lang="en-US" sz="8000" u="none" cap="none" strike="noStrike">
                <a:solidFill>
                  <a:srgbClr val="FFFFFF"/>
                </a:solidFill>
                <a:latin typeface="Arial"/>
                <a:ea typeface="Arial"/>
                <a:cs typeface="Arial"/>
                <a:sym typeface="Arial"/>
              </a:rPr>
            </a:br>
            <a:r>
              <a:rPr b="0" baseline="30000" i="0" lang="en-US" sz="6000" u="none" cap="none" strike="noStrike">
                <a:solidFill>
                  <a:srgbClr val="FFFFFF"/>
                </a:solidFill>
                <a:latin typeface="Arial"/>
                <a:ea typeface="Arial"/>
                <a:cs typeface="Arial"/>
                <a:sym typeface="Arial"/>
              </a:rPr>
              <a:t>10/</a:t>
            </a:r>
            <a:r>
              <a:rPr baseline="30000" lang="en-US" sz="6000">
                <a:solidFill>
                  <a:srgbClr val="FFFFFF"/>
                </a:solidFill>
              </a:rPr>
              <a:t>31</a:t>
            </a:r>
            <a:r>
              <a:rPr b="0" baseline="30000" i="0" lang="en-US" sz="6000" u="none" cap="none" strike="noStrike">
                <a:solidFill>
                  <a:srgbClr val="FFFFFF"/>
                </a:solidFill>
                <a:latin typeface="Arial"/>
                <a:ea typeface="Arial"/>
                <a:cs typeface="Arial"/>
                <a:sym typeface="Arial"/>
              </a:rPr>
              <a:t> Weekly Update</a:t>
            </a:r>
            <a:endParaRPr b="0" i="0" sz="100" u="none" cap="none" strike="noStrike">
              <a:solidFill>
                <a:srgbClr val="000000"/>
              </a:solidFill>
              <a:latin typeface="Arial"/>
              <a:ea typeface="Arial"/>
              <a:cs typeface="Arial"/>
              <a:sym typeface="Arial"/>
            </a:endParaRPr>
          </a:p>
        </p:txBody>
      </p:sp>
      <p:sp>
        <p:nvSpPr>
          <p:cNvPr id="195" name="Google Shape;195;p1"/>
          <p:cNvSpPr txBox="1"/>
          <p:nvPr/>
        </p:nvSpPr>
        <p:spPr>
          <a:xfrm>
            <a:off x="874698" y="4412655"/>
            <a:ext cx="1889125" cy="487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500"/>
              <a:buFont typeface="Arial"/>
              <a:buNone/>
            </a:pPr>
            <a:r>
              <a:rPr lang="en-US" sz="1500">
                <a:solidFill>
                  <a:schemeClr val="lt1"/>
                </a:solidFill>
              </a:rPr>
              <a:t>Nov</a:t>
            </a:r>
            <a:r>
              <a:rPr b="0" i="0" lang="en-US" sz="1500" u="none" cap="none" strike="noStrike">
                <a:solidFill>
                  <a:schemeClr val="lt1"/>
                </a:solidFill>
                <a:latin typeface="Arial"/>
                <a:ea typeface="Arial"/>
                <a:cs typeface="Arial"/>
                <a:sym typeface="Arial"/>
              </a:rPr>
              <a:t> </a:t>
            </a:r>
            <a:r>
              <a:rPr lang="en-US" sz="1500">
                <a:solidFill>
                  <a:schemeClr val="lt1"/>
                </a:solidFill>
              </a:rPr>
              <a:t>3</a:t>
            </a:r>
            <a:r>
              <a:rPr b="0" i="0" lang="en-US" sz="1500" u="none" cap="none" strike="noStrike">
                <a:solidFill>
                  <a:schemeClr val="lt1"/>
                </a:solidFill>
                <a:latin typeface="Arial"/>
                <a:ea typeface="Arial"/>
                <a:cs typeface="Arial"/>
                <a:sym typeface="Arial"/>
              </a:rPr>
              <a:t>, 2022</a:t>
            </a:r>
            <a:endParaRPr b="0" i="0" sz="1400" u="none" cap="none" strike="noStrike">
              <a:solidFill>
                <a:srgbClr val="000000"/>
              </a:solidFill>
              <a:latin typeface="Arial"/>
              <a:ea typeface="Arial"/>
              <a:cs typeface="Arial"/>
              <a:sym typeface="Arial"/>
            </a:endParaRPr>
          </a:p>
        </p:txBody>
      </p:sp>
      <p:sp>
        <p:nvSpPr>
          <p:cNvPr id="196" name="Google Shape;196;p1"/>
          <p:cNvSpPr txBox="1"/>
          <p:nvPr/>
        </p:nvSpPr>
        <p:spPr>
          <a:xfrm>
            <a:off x="13382368" y="654908"/>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197" name="Google Shape;197;p1"/>
          <p:cNvSpPr txBox="1"/>
          <p:nvPr/>
        </p:nvSpPr>
        <p:spPr>
          <a:xfrm>
            <a:off x="13703643" y="2051222"/>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1"/>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000"/>
              <a:buFont typeface="Arial"/>
              <a:buNone/>
            </a:pPr>
            <a:r>
              <a:rPr lang="en-US"/>
              <a:t>Appendix</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7d6ed877b5_0_0"/>
          <p:cNvSpPr txBox="1"/>
          <p:nvPr>
            <p:ph type="title"/>
          </p:nvPr>
        </p:nvSpPr>
        <p:spPr>
          <a:xfrm>
            <a:off x="998400" y="431800"/>
            <a:ext cx="10195200" cy="5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Python Libraries Used</a:t>
            </a:r>
            <a:endParaRPr/>
          </a:p>
        </p:txBody>
      </p:sp>
      <p:sp>
        <p:nvSpPr>
          <p:cNvPr id="332" name="Google Shape;332;g17d6ed877b5_0_0"/>
          <p:cNvSpPr txBox="1"/>
          <p:nvPr>
            <p:ph idx="1" type="body"/>
          </p:nvPr>
        </p:nvSpPr>
        <p:spPr>
          <a:xfrm>
            <a:off x="998400" y="1330126"/>
            <a:ext cx="10195200" cy="45468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US" sz="1700"/>
              <a:t>pandas: 1.3.5</a:t>
            </a:r>
            <a:endParaRPr sz="1700"/>
          </a:p>
          <a:p>
            <a:pPr indent="-355600" lvl="0" marL="457200" rtl="0" algn="l">
              <a:spcBef>
                <a:spcPts val="0"/>
              </a:spcBef>
              <a:spcAft>
                <a:spcPts val="0"/>
              </a:spcAft>
              <a:buSzPts val="2000"/>
              <a:buChar char="●"/>
            </a:pPr>
            <a:r>
              <a:rPr lang="en-US" sz="1700"/>
              <a:t>numpy: 1.21.6</a:t>
            </a:r>
            <a:endParaRPr sz="1700"/>
          </a:p>
          <a:p>
            <a:pPr indent="-355600" lvl="0" marL="457200" rtl="0" algn="l">
              <a:spcBef>
                <a:spcPts val="0"/>
              </a:spcBef>
              <a:spcAft>
                <a:spcPts val="0"/>
              </a:spcAft>
              <a:buSzPts val="2000"/>
              <a:buChar char="●"/>
            </a:pPr>
            <a:r>
              <a:rPr lang="en-US" sz="1700"/>
              <a:t>gurobipy: 9.5.2</a:t>
            </a:r>
            <a:endParaRPr sz="1700"/>
          </a:p>
          <a:p>
            <a:pPr indent="-355600" lvl="0" marL="457200" rtl="0" algn="l">
              <a:spcBef>
                <a:spcPts val="0"/>
              </a:spcBef>
              <a:spcAft>
                <a:spcPts val="0"/>
              </a:spcAft>
              <a:buSzPts val="2000"/>
              <a:buChar char="●"/>
            </a:pPr>
            <a:r>
              <a:rPr lang="en-US" sz="1700"/>
              <a:t>geopy: 1.17.0</a:t>
            </a:r>
            <a:endParaRPr sz="1700"/>
          </a:p>
          <a:p>
            <a:pPr indent="-355600" lvl="0" marL="457200" rtl="0" algn="l">
              <a:spcBef>
                <a:spcPts val="0"/>
              </a:spcBef>
              <a:spcAft>
                <a:spcPts val="0"/>
              </a:spcAft>
              <a:buSzPts val="2000"/>
              <a:buChar char="●"/>
            </a:pPr>
            <a:r>
              <a:rPr lang="en-US" sz="1700"/>
              <a:t>folium: 0.12.1.post1</a:t>
            </a:r>
            <a:endParaRPr sz="1700"/>
          </a:p>
          <a:p>
            <a:pPr indent="-336550" lvl="0" marL="457200" rtl="0" algn="l">
              <a:spcBef>
                <a:spcPts val="0"/>
              </a:spcBef>
              <a:spcAft>
                <a:spcPts val="0"/>
              </a:spcAft>
              <a:buSzPts val="1700"/>
              <a:buChar char="●"/>
            </a:pPr>
            <a:r>
              <a:rPr lang="en-US" sz="1700"/>
              <a:t>requests: 2.23.0</a:t>
            </a:r>
            <a:endParaRPr sz="1700"/>
          </a:p>
          <a:p>
            <a:pPr indent="-336550" lvl="0" marL="457200" rtl="0" algn="l">
              <a:spcBef>
                <a:spcPts val="0"/>
              </a:spcBef>
              <a:spcAft>
                <a:spcPts val="0"/>
              </a:spcAft>
              <a:buSzPts val="1700"/>
              <a:buChar char="●"/>
            </a:pPr>
            <a:r>
              <a:rPr lang="en-US" sz="1700"/>
              <a:t>json: 2.0.9</a:t>
            </a:r>
            <a:endParaRPr sz="1700"/>
          </a:p>
          <a:p>
            <a:pPr indent="0" lvl="0" marL="0" rtl="0" algn="l">
              <a:spcBef>
                <a:spcPts val="0"/>
              </a:spcBef>
              <a:spcAft>
                <a:spcPts val="0"/>
              </a:spcAft>
              <a:buNone/>
            </a:pPr>
            <a:r>
              <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16e17af7367_0_816"/>
          <p:cNvSpPr txBox="1"/>
          <p:nvPr>
            <p:ph idx="1" type="body"/>
          </p:nvPr>
        </p:nvSpPr>
        <p:spPr>
          <a:xfrm>
            <a:off x="2729163" y="4642764"/>
            <a:ext cx="7851900" cy="398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339" name="Google Shape;339;g16e17af7367_0_816"/>
          <p:cNvSpPr txBox="1"/>
          <p:nvPr>
            <p:ph idx="2" type="body"/>
          </p:nvPr>
        </p:nvSpPr>
        <p:spPr>
          <a:xfrm>
            <a:off x="2729163" y="5107252"/>
            <a:ext cx="7851900" cy="16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340" name="Google Shape;340;g16e17af7367_0_816"/>
          <p:cNvSpPr txBox="1"/>
          <p:nvPr>
            <p:ph idx="3" type="body"/>
          </p:nvPr>
        </p:nvSpPr>
        <p:spPr>
          <a:xfrm>
            <a:off x="2729163" y="3831757"/>
            <a:ext cx="7851900" cy="64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341" name="Google Shape;341;g16e17af7367_0_816"/>
          <p:cNvSpPr txBox="1"/>
          <p:nvPr>
            <p:ph idx="4" type="body"/>
          </p:nvPr>
        </p:nvSpPr>
        <p:spPr>
          <a:xfrm>
            <a:off x="2729163" y="3480007"/>
            <a:ext cx="2411700" cy="11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
          <p:cNvSpPr txBox="1"/>
          <p:nvPr>
            <p:ph type="title"/>
          </p:nvPr>
        </p:nvSpPr>
        <p:spPr>
          <a:xfrm>
            <a:off x="998400" y="51888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Agenda</a:t>
            </a:r>
            <a:endParaRPr/>
          </a:p>
        </p:txBody>
      </p:sp>
      <p:sp>
        <p:nvSpPr>
          <p:cNvPr id="203" name="Google Shape;203;p2"/>
          <p:cNvSpPr/>
          <p:nvPr/>
        </p:nvSpPr>
        <p:spPr>
          <a:xfrm rot="10800000">
            <a:off x="2541476" y="162176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txBox="1"/>
          <p:nvPr/>
        </p:nvSpPr>
        <p:spPr>
          <a:xfrm>
            <a:off x="2734157" y="1621502"/>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From Last Week</a:t>
            </a:r>
            <a:endParaRPr b="1" i="0" sz="1400" u="none" cap="none" strike="noStrike">
              <a:solidFill>
                <a:schemeClr val="lt1"/>
              </a:solidFill>
              <a:latin typeface="Arial"/>
              <a:ea typeface="Arial"/>
              <a:cs typeface="Arial"/>
              <a:sym typeface="Arial"/>
            </a:endParaRPr>
          </a:p>
        </p:txBody>
      </p:sp>
      <p:sp>
        <p:nvSpPr>
          <p:cNvPr id="205" name="Google Shape;205;p2"/>
          <p:cNvSpPr/>
          <p:nvPr/>
        </p:nvSpPr>
        <p:spPr>
          <a:xfrm>
            <a:off x="2122226" y="1610688"/>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2400" u="none" cap="none" strike="noStrike">
                <a:solidFill>
                  <a:schemeClr val="lt1"/>
                </a:solidFill>
                <a:latin typeface="Arial"/>
                <a:ea typeface="Arial"/>
                <a:cs typeface="Arial"/>
                <a:sym typeface="Arial"/>
              </a:rPr>
              <a:t>1</a:t>
            </a:r>
            <a:endParaRPr b="0" i="0" sz="3000" u="none" cap="none" strike="noStrike">
              <a:solidFill>
                <a:schemeClr val="lt2"/>
              </a:solidFill>
              <a:latin typeface="Arial"/>
              <a:ea typeface="Arial"/>
              <a:cs typeface="Arial"/>
              <a:sym typeface="Arial"/>
            </a:endParaRPr>
          </a:p>
        </p:txBody>
      </p:sp>
      <p:sp>
        <p:nvSpPr>
          <p:cNvPr id="206" name="Google Shape;206;p2"/>
          <p:cNvSpPr/>
          <p:nvPr/>
        </p:nvSpPr>
        <p:spPr>
          <a:xfrm rot="10800000">
            <a:off x="2524148" y="2566189"/>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2400" u="none" cap="none" strike="noStrike">
              <a:solidFill>
                <a:schemeClr val="lt1"/>
              </a:solidFill>
              <a:latin typeface="Arial"/>
              <a:ea typeface="Arial"/>
              <a:cs typeface="Arial"/>
              <a:sym typeface="Arial"/>
            </a:endParaRPr>
          </a:p>
        </p:txBody>
      </p:sp>
      <p:sp>
        <p:nvSpPr>
          <p:cNvPr id="207" name="Google Shape;207;p2"/>
          <p:cNvSpPr/>
          <p:nvPr/>
        </p:nvSpPr>
        <p:spPr>
          <a:xfrm>
            <a:off x="2139526" y="2565933"/>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rial"/>
                <a:ea typeface="Arial"/>
                <a:cs typeface="Arial"/>
                <a:sym typeface="Arial"/>
              </a:rPr>
              <a:t>2</a:t>
            </a:r>
            <a:endParaRPr b="1" i="0" sz="2400" u="none" cap="none" strike="noStrike">
              <a:solidFill>
                <a:schemeClr val="lt1"/>
              </a:solidFill>
              <a:latin typeface="Arial"/>
              <a:ea typeface="Arial"/>
              <a:cs typeface="Arial"/>
              <a:sym typeface="Arial"/>
            </a:endParaRPr>
          </a:p>
        </p:txBody>
      </p:sp>
      <p:sp>
        <p:nvSpPr>
          <p:cNvPr id="208" name="Google Shape;208;p2"/>
          <p:cNvSpPr txBox="1"/>
          <p:nvPr/>
        </p:nvSpPr>
        <p:spPr>
          <a:xfrm>
            <a:off x="2716829" y="2569095"/>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3">
                  <a:extLst>
                    <a:ext uri="{A12FA001-AC4F-418D-AE19-62706E023703}">
                      <ahyp:hlinkClr val="tx"/>
                    </a:ext>
                  </a:extLst>
                </a:hlinkClick>
              </a:rPr>
              <a:t>Modeling Deep Dive:</a:t>
            </a:r>
            <a:r>
              <a:rPr b="1" lang="en-US" sz="2400">
                <a:solidFill>
                  <a:schemeClr val="lt1"/>
                </a:solidFill>
              </a:rPr>
              <a:t> Optimization on Gurobi</a:t>
            </a:r>
            <a:endParaRPr b="1" i="0" sz="2400" u="none" cap="none" strike="noStrike">
              <a:solidFill>
                <a:schemeClr val="lt1"/>
              </a:solidFill>
              <a:latin typeface="Arial"/>
              <a:ea typeface="Arial"/>
              <a:cs typeface="Arial"/>
              <a:sym typeface="Arial"/>
            </a:endParaRPr>
          </a:p>
        </p:txBody>
      </p:sp>
      <p:sp>
        <p:nvSpPr>
          <p:cNvPr id="209" name="Google Shape;209;p2"/>
          <p:cNvSpPr/>
          <p:nvPr/>
        </p:nvSpPr>
        <p:spPr>
          <a:xfrm rot="10800000">
            <a:off x="2524148" y="352778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txBox="1"/>
          <p:nvPr/>
        </p:nvSpPr>
        <p:spPr>
          <a:xfrm>
            <a:off x="2716829" y="3527521"/>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rPr>
              <a:t>Business Implementation Expectation </a:t>
            </a:r>
            <a:r>
              <a:rPr b="1" i="0" lang="en-US" sz="1400" u="none" cap="none" strike="noStrike">
                <a:solidFill>
                  <a:schemeClr val="lt1"/>
                </a:solidFill>
                <a:latin typeface="Arial"/>
                <a:ea typeface="Arial"/>
                <a:cs typeface="Arial"/>
                <a:sym typeface="Arial"/>
              </a:rPr>
              <a:t> </a:t>
            </a:r>
            <a:endParaRPr b="1" i="0" sz="1400" u="none" cap="none" strike="noStrike">
              <a:solidFill>
                <a:schemeClr val="lt1"/>
              </a:solidFill>
              <a:latin typeface="Arial"/>
              <a:ea typeface="Arial"/>
              <a:cs typeface="Arial"/>
              <a:sym typeface="Arial"/>
            </a:endParaRPr>
          </a:p>
        </p:txBody>
      </p:sp>
      <p:sp>
        <p:nvSpPr>
          <p:cNvPr id="211" name="Google Shape;211;p2"/>
          <p:cNvSpPr/>
          <p:nvPr/>
        </p:nvSpPr>
        <p:spPr>
          <a:xfrm>
            <a:off x="2139526" y="3527521"/>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US" sz="2400" u="none" cap="none" strike="noStrike">
                <a:solidFill>
                  <a:schemeClr val="lt1"/>
                </a:solidFill>
                <a:latin typeface="Arial"/>
                <a:ea typeface="Arial"/>
                <a:cs typeface="Arial"/>
                <a:sym typeface="Arial"/>
              </a:rPr>
              <a:t>3</a:t>
            </a:r>
            <a:endParaRPr b="0" i="0" sz="3000" u="none" cap="none" strike="noStrike">
              <a:solidFill>
                <a:schemeClr val="lt2"/>
              </a:solidFill>
              <a:latin typeface="Arial"/>
              <a:ea typeface="Arial"/>
              <a:cs typeface="Arial"/>
              <a:sym typeface="Arial"/>
            </a:endParaRPr>
          </a:p>
        </p:txBody>
      </p:sp>
      <p:sp>
        <p:nvSpPr>
          <p:cNvPr id="212" name="Google Shape;212;p2"/>
          <p:cNvSpPr/>
          <p:nvPr/>
        </p:nvSpPr>
        <p:spPr>
          <a:xfrm rot="10800000">
            <a:off x="2524148" y="4478413"/>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txBox="1"/>
          <p:nvPr/>
        </p:nvSpPr>
        <p:spPr>
          <a:xfrm>
            <a:off x="2716829" y="4478156"/>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4">
                  <a:extLst>
                    <a:ext uri="{A12FA001-AC4F-418D-AE19-62706E023703}">
                      <ahyp:hlinkClr val="tx"/>
                    </a:ext>
                  </a:extLst>
                </a:hlinkClick>
              </a:rPr>
              <a:t>Next Steps</a:t>
            </a:r>
            <a:endParaRPr b="1" i="0" sz="1400" u="none" cap="none" strike="noStrike">
              <a:solidFill>
                <a:schemeClr val="lt1"/>
              </a:solidFill>
              <a:latin typeface="Arial"/>
              <a:ea typeface="Arial"/>
              <a:cs typeface="Arial"/>
              <a:sym typeface="Arial"/>
            </a:endParaRPr>
          </a:p>
        </p:txBody>
      </p:sp>
      <p:sp>
        <p:nvSpPr>
          <p:cNvPr id="214" name="Google Shape;214;p2"/>
          <p:cNvSpPr/>
          <p:nvPr/>
        </p:nvSpPr>
        <p:spPr>
          <a:xfrm>
            <a:off x="2139526" y="4478156"/>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400" u="none" cap="none" strike="noStrike">
                <a:solidFill>
                  <a:schemeClr val="lt1"/>
                </a:solidFill>
                <a:latin typeface="Arial"/>
                <a:ea typeface="Arial"/>
                <a:cs typeface="Arial"/>
                <a:sym typeface="Arial"/>
              </a:rPr>
              <a:t>4</a:t>
            </a:r>
            <a:endParaRPr b="0" i="0" sz="3000" u="none" cap="none" strike="noStrike">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594ededcb6_0_3"/>
          <p:cNvPicPr preferRelativeResize="0"/>
          <p:nvPr/>
        </p:nvPicPr>
        <p:blipFill rotWithShape="1">
          <a:blip r:embed="rId3">
            <a:alphaModFix/>
          </a:blip>
          <a:srcRect b="0" l="0" r="0" t="0"/>
          <a:stretch/>
        </p:blipFill>
        <p:spPr>
          <a:xfrm>
            <a:off x="546813" y="1487475"/>
            <a:ext cx="11098373" cy="4243175"/>
          </a:xfrm>
          <a:prstGeom prst="rect">
            <a:avLst/>
          </a:prstGeom>
          <a:noFill/>
          <a:ln>
            <a:noFill/>
          </a:ln>
        </p:spPr>
      </p:pic>
      <p:sp>
        <p:nvSpPr>
          <p:cNvPr id="220" name="Google Shape;220;g1594ededcb6_0_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From Last Week: Timeline</a:t>
            </a:r>
            <a:endParaRPr sz="2800"/>
          </a:p>
        </p:txBody>
      </p:sp>
      <p:sp>
        <p:nvSpPr>
          <p:cNvPr id="221" name="Google Shape;221;g1594ededcb6_0_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22" name="Google Shape;222;g1594ededcb6_0_3"/>
          <p:cNvSpPr/>
          <p:nvPr/>
        </p:nvSpPr>
        <p:spPr>
          <a:xfrm>
            <a:off x="7555825" y="1729125"/>
            <a:ext cx="615000" cy="3965400"/>
          </a:xfrm>
          <a:prstGeom prst="rect">
            <a:avLst/>
          </a:prstGeom>
          <a:noFill/>
          <a:ln cap="flat" cmpd="sng" w="28575">
            <a:solidFill>
              <a:srgbClr val="92D050"/>
            </a:solidFill>
            <a:prstDash val="dash"/>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3" name="Google Shape;223;g1594ededcb6_0_3"/>
          <p:cNvSpPr/>
          <p:nvPr/>
        </p:nvSpPr>
        <p:spPr>
          <a:xfrm>
            <a:off x="7657829" y="1207651"/>
            <a:ext cx="411000" cy="279000"/>
          </a:xfrm>
          <a:prstGeom prst="stripedRightArrow">
            <a:avLst>
              <a:gd fmla="val 50000" name="adj1"/>
              <a:gd fmla="val 72294" name="adj2"/>
            </a:avLst>
          </a:prstGeom>
          <a:solidFill>
            <a:srgbClr val="92D050"/>
          </a:solidFill>
          <a:ln>
            <a:noFill/>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4" name="Google Shape;224;g1594ededcb6_0_3"/>
          <p:cNvSpPr/>
          <p:nvPr/>
        </p:nvSpPr>
        <p:spPr>
          <a:xfrm>
            <a:off x="9333800"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5" name="Google Shape;225;g1594ededcb6_0_3"/>
          <p:cNvSpPr/>
          <p:nvPr/>
        </p:nvSpPr>
        <p:spPr>
          <a:xfrm>
            <a:off x="11030175" y="1729125"/>
            <a:ext cx="6150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6" name="Google Shape;226;g1594ededcb6_0_3"/>
          <p:cNvSpPr txBox="1"/>
          <p:nvPr/>
        </p:nvSpPr>
        <p:spPr>
          <a:xfrm>
            <a:off x="5890500" y="5676825"/>
            <a:ext cx="21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68D2E"/>
                </a:solidFill>
                <a:latin typeface="Arial"/>
                <a:ea typeface="Arial"/>
                <a:cs typeface="Arial"/>
                <a:sym typeface="Arial"/>
              </a:rPr>
              <a:t>1st progress report</a:t>
            </a:r>
            <a:endParaRPr b="1" i="0" sz="1400" u="none" cap="none" strike="noStrike">
              <a:solidFill>
                <a:srgbClr val="F68D2E"/>
              </a:solidFill>
              <a:latin typeface="Arial"/>
              <a:ea typeface="Arial"/>
              <a:cs typeface="Arial"/>
              <a:sym typeface="Arial"/>
            </a:endParaRPr>
          </a:p>
        </p:txBody>
      </p:sp>
      <p:sp>
        <p:nvSpPr>
          <p:cNvPr id="227" name="Google Shape;227;g1594ededcb6_0_3"/>
          <p:cNvSpPr/>
          <p:nvPr/>
        </p:nvSpPr>
        <p:spPr>
          <a:xfrm>
            <a:off x="6441325"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594ededcb6_0_34"/>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From Last Week</a:t>
            </a:r>
            <a:endParaRPr sz="2800"/>
          </a:p>
        </p:txBody>
      </p:sp>
      <p:sp>
        <p:nvSpPr>
          <p:cNvPr id="233" name="Google Shape;233;g1594ededcb6_0_34"/>
          <p:cNvSpPr txBox="1"/>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marR="0" rtl="0" algn="l">
              <a:lnSpc>
                <a:spcPct val="100000"/>
              </a:lnSpc>
              <a:spcBef>
                <a:spcPts val="600"/>
              </a:spcBef>
              <a:spcAft>
                <a:spcPts val="0"/>
              </a:spcAft>
              <a:buClr>
                <a:srgbClr val="000000"/>
              </a:buClr>
              <a:buSzPts val="1500"/>
              <a:buFont typeface="Arial"/>
              <a:buNone/>
            </a:pPr>
            <a:r>
              <a:t/>
            </a:r>
            <a:endParaRPr b="0" i="0" sz="1500" u="none" cap="none" strike="noStrike">
              <a:solidFill>
                <a:srgbClr val="00338D"/>
              </a:solidFill>
              <a:latin typeface="Arial"/>
              <a:ea typeface="Arial"/>
              <a:cs typeface="Arial"/>
              <a:sym typeface="Arial"/>
            </a:endParaRPr>
          </a:p>
          <a:p>
            <a:pPr indent="0" lvl="0" marL="0" marR="0" rtl="0" algn="l">
              <a:lnSpc>
                <a:spcPct val="100000"/>
              </a:lnSpc>
              <a:spcBef>
                <a:spcPts val="600"/>
              </a:spcBef>
              <a:spcAft>
                <a:spcPts val="0"/>
              </a:spcAft>
              <a:buNone/>
            </a:pPr>
            <a:r>
              <a:rPr b="1" i="0" lang="en-US" sz="2000" u="none" cap="none" strike="noStrike">
                <a:solidFill>
                  <a:srgbClr val="00338D"/>
                </a:solidFill>
                <a:latin typeface="Arial"/>
                <a:ea typeface="Arial"/>
                <a:cs typeface="Arial"/>
                <a:sym typeface="Arial"/>
              </a:rPr>
              <a:t>Action items:</a:t>
            </a:r>
            <a:endParaRPr sz="2000">
              <a:solidFill>
                <a:srgbClr val="00338D"/>
              </a:solidFill>
            </a:endParaRPr>
          </a:p>
          <a:p>
            <a:pPr indent="-336550" lvl="0" marL="457200" marR="0" rtl="0" algn="l">
              <a:lnSpc>
                <a:spcPct val="100000"/>
              </a:lnSpc>
              <a:spcBef>
                <a:spcPts val="600"/>
              </a:spcBef>
              <a:spcAft>
                <a:spcPts val="0"/>
              </a:spcAft>
              <a:buClr>
                <a:schemeClr val="dk2"/>
              </a:buClr>
              <a:buSzPts val="1700"/>
              <a:buChar char="●"/>
            </a:pPr>
            <a:r>
              <a:rPr lang="en-US" sz="1700">
                <a:solidFill>
                  <a:schemeClr val="dk2"/>
                </a:solidFill>
              </a:rPr>
              <a:t>Apply the current brute-forced optimization model onto pyomo for faster solvers and see modeling results</a:t>
            </a:r>
            <a:endParaRPr sz="1700">
              <a:solidFill>
                <a:schemeClr val="dk2"/>
              </a:solidFill>
            </a:endParaRPr>
          </a:p>
          <a:p>
            <a:pPr indent="-336550" lvl="1" marL="914400" marR="0" rtl="0" algn="l">
              <a:lnSpc>
                <a:spcPct val="100000"/>
              </a:lnSpc>
              <a:spcBef>
                <a:spcPts val="0"/>
              </a:spcBef>
              <a:spcAft>
                <a:spcPts val="0"/>
              </a:spcAft>
              <a:buClr>
                <a:schemeClr val="dk2"/>
              </a:buClr>
              <a:buSzPts val="1700"/>
              <a:buChar char="○"/>
            </a:pPr>
            <a:r>
              <a:rPr lang="en-US" sz="1700">
                <a:solidFill>
                  <a:schemeClr val="dk2"/>
                </a:solidFill>
              </a:rPr>
              <a:t>Transfer data into useful format</a:t>
            </a:r>
            <a:endParaRPr sz="1700">
              <a:solidFill>
                <a:schemeClr val="dk2"/>
              </a:solidFill>
            </a:endParaRPr>
          </a:p>
          <a:p>
            <a:pPr indent="-336550" lvl="1" marL="914400" marR="0" rtl="0" algn="l">
              <a:lnSpc>
                <a:spcPct val="100000"/>
              </a:lnSpc>
              <a:spcBef>
                <a:spcPts val="0"/>
              </a:spcBef>
              <a:spcAft>
                <a:spcPts val="0"/>
              </a:spcAft>
              <a:buClr>
                <a:schemeClr val="dk2"/>
              </a:buClr>
              <a:buSzPts val="1700"/>
              <a:buChar char="○"/>
            </a:pPr>
            <a:r>
              <a:rPr lang="en-US" sz="1700">
                <a:solidFill>
                  <a:schemeClr val="dk2"/>
                </a:solidFill>
              </a:rPr>
              <a:t>Formulate objective functions and constraints on pyomo/Gurobi</a:t>
            </a:r>
            <a:endParaRPr sz="1700">
              <a:solidFill>
                <a:schemeClr val="dk2"/>
              </a:solidFill>
            </a:endParaRPr>
          </a:p>
          <a:p>
            <a:pPr indent="0" lvl="0" marL="0" marR="0" rtl="0" algn="l">
              <a:lnSpc>
                <a:spcPct val="100000"/>
              </a:lnSpc>
              <a:spcBef>
                <a:spcPts val="0"/>
              </a:spcBef>
              <a:spcAft>
                <a:spcPts val="0"/>
              </a:spcAft>
              <a:buNone/>
            </a:pPr>
            <a:r>
              <a:t/>
            </a:r>
            <a:endParaRPr sz="1700">
              <a:solidFill>
                <a:schemeClr val="dk2"/>
              </a:solidFill>
            </a:endParaRPr>
          </a:p>
          <a:p>
            <a:pPr indent="0" lvl="0" marL="0" marR="0" rtl="0" algn="l">
              <a:lnSpc>
                <a:spcPct val="100000"/>
              </a:lnSpc>
              <a:spcBef>
                <a:spcPts val="600"/>
              </a:spcBef>
              <a:spcAft>
                <a:spcPts val="0"/>
              </a:spcAft>
              <a:buClr>
                <a:srgbClr val="000000"/>
              </a:buClr>
              <a:buSzPts val="2000"/>
              <a:buFont typeface="Arial"/>
              <a:buNone/>
            </a:pPr>
            <a:r>
              <a:t/>
            </a:r>
            <a:endParaRPr b="0" i="0" sz="2000" u="none" cap="none" strike="noStrike">
              <a:solidFill>
                <a:srgbClr val="00338D"/>
              </a:solidFill>
              <a:latin typeface="Arial"/>
              <a:ea typeface="Arial"/>
              <a:cs typeface="Arial"/>
              <a:sym typeface="Arial"/>
            </a:endParaRPr>
          </a:p>
        </p:txBody>
      </p:sp>
      <p:sp>
        <p:nvSpPr>
          <p:cNvPr id="234" name="Google Shape;234;g1594ededcb6_0_3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67c0562001_0_1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Modeling Deep Dive: Optimization on G</a:t>
            </a:r>
            <a:r>
              <a:rPr lang="en-US" sz="2800"/>
              <a:t>uro</a:t>
            </a:r>
            <a:r>
              <a:rPr lang="en-US" sz="2800"/>
              <a:t>bi</a:t>
            </a:r>
            <a:endParaRPr sz="2800"/>
          </a:p>
        </p:txBody>
      </p:sp>
      <p:sp>
        <p:nvSpPr>
          <p:cNvPr id="240" name="Google Shape;240;g167c0562001_0_1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pic>
        <p:nvPicPr>
          <p:cNvPr id="241" name="Google Shape;241;g167c0562001_0_13"/>
          <p:cNvPicPr preferRelativeResize="0"/>
          <p:nvPr/>
        </p:nvPicPr>
        <p:blipFill rotWithShape="1">
          <a:blip r:embed="rId3">
            <a:alphaModFix/>
          </a:blip>
          <a:srcRect b="0" l="0" r="0" t="0"/>
          <a:stretch/>
        </p:blipFill>
        <p:spPr>
          <a:xfrm>
            <a:off x="8340550" y="4545075"/>
            <a:ext cx="3248975" cy="2102300"/>
          </a:xfrm>
          <a:prstGeom prst="rect">
            <a:avLst/>
          </a:prstGeom>
          <a:noFill/>
          <a:ln>
            <a:noFill/>
          </a:ln>
        </p:spPr>
      </p:pic>
      <p:grpSp>
        <p:nvGrpSpPr>
          <p:cNvPr id="242" name="Google Shape;242;g167c0562001_0_13"/>
          <p:cNvGrpSpPr/>
          <p:nvPr/>
        </p:nvGrpSpPr>
        <p:grpSpPr>
          <a:xfrm>
            <a:off x="817350" y="1387875"/>
            <a:ext cx="10709700" cy="3157200"/>
            <a:chOff x="741150" y="1464075"/>
            <a:chExt cx="10709700" cy="3157200"/>
          </a:xfrm>
        </p:grpSpPr>
        <p:sp>
          <p:nvSpPr>
            <p:cNvPr id="243" name="Google Shape;243;g167c0562001_0_13"/>
            <p:cNvSpPr/>
            <p:nvPr/>
          </p:nvSpPr>
          <p:spPr>
            <a:xfrm>
              <a:off x="741150" y="1464075"/>
              <a:ext cx="10709700" cy="3157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67c0562001_0_13"/>
            <p:cNvSpPr txBox="1"/>
            <p:nvPr/>
          </p:nvSpPr>
          <p:spPr>
            <a:xfrm>
              <a:off x="9599150" y="1744475"/>
              <a:ext cx="1629900" cy="2170500"/>
            </a:xfrm>
            <a:prstGeom prst="rect">
              <a:avLst/>
            </a:prstGeom>
            <a:solidFill>
              <a:srgbClr val="0033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Average EV traffic coverage per station within </a:t>
              </a:r>
              <a:r>
                <a:rPr lang="en-US">
                  <a:solidFill>
                    <a:schemeClr val="lt1"/>
                  </a:solidFill>
                </a:rPr>
                <a:t>1</a:t>
              </a:r>
              <a:r>
                <a:rPr b="0" i="0" lang="en-US" sz="1400" u="none" cap="none" strike="noStrike">
                  <a:solidFill>
                    <a:schemeClr val="lt1"/>
                  </a:solidFill>
                  <a:latin typeface="Arial"/>
                  <a:ea typeface="Arial"/>
                  <a:cs typeface="Arial"/>
                  <a:sym typeface="Arial"/>
                </a:rPr>
                <a:t> miles </a:t>
              </a:r>
              <a:r>
                <a:rPr lang="en-US">
                  <a:solidFill>
                    <a:schemeClr val="lt1"/>
                  </a:solidFill>
                </a:rPr>
                <a:t>based on current state </a:t>
              </a:r>
              <a:r>
                <a:rPr b="0" i="0" lang="en-US" sz="1400" u="none" cap="none" strike="noStrike">
                  <a:solidFill>
                    <a:schemeClr val="lt1"/>
                  </a:solidFill>
                  <a:latin typeface="Arial"/>
                  <a:ea typeface="Arial"/>
                  <a:cs typeface="Arial"/>
                  <a:sym typeface="Arial"/>
                </a:rPr>
                <a:t>(</a:t>
              </a:r>
              <a:r>
                <a:rPr b="1" i="0" lang="en-US" sz="1400" u="none" cap="none" strike="noStrike">
                  <a:solidFill>
                    <a:schemeClr val="lt1"/>
                  </a:solidFill>
                </a:rPr>
                <a:t>ratio</a:t>
              </a:r>
              <a:r>
                <a:rPr lang="en-US" sz="1500">
                  <a:solidFill>
                    <a:schemeClr val="lt1"/>
                  </a:solidFill>
                </a:rPr>
                <a:t>¹</a:t>
              </a: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0" lvl="0" marL="0" marR="0" rtl="0" algn="ctr">
                <a:lnSpc>
                  <a:spcPct val="115000"/>
                </a:lnSpc>
                <a:spcBef>
                  <a:spcPts val="1000"/>
                </a:spcBef>
                <a:spcAft>
                  <a:spcPts val="0"/>
                </a:spcAft>
                <a:buClr>
                  <a:srgbClr val="000000"/>
                </a:buClr>
                <a:buSzPts val="2500"/>
                <a:buFont typeface="Arial"/>
                <a:buNone/>
              </a:pPr>
              <a:r>
                <a:rPr b="1" lang="en-US" sz="2700">
                  <a:solidFill>
                    <a:srgbClr val="FFFFFF"/>
                  </a:solidFill>
                </a:rPr>
                <a:t>261</a:t>
              </a:r>
              <a:endParaRPr b="1" i="0" sz="2700" u="none" cap="none" strike="noStrike">
                <a:solidFill>
                  <a:srgbClr val="FFFFFF"/>
                </a:solidFill>
                <a:latin typeface="Arial"/>
                <a:ea typeface="Arial"/>
                <a:cs typeface="Arial"/>
                <a:sym typeface="Arial"/>
              </a:endParaRPr>
            </a:p>
          </p:txBody>
        </p:sp>
        <p:sp>
          <p:nvSpPr>
            <p:cNvPr id="245" name="Google Shape;245;g167c0562001_0_13"/>
            <p:cNvSpPr/>
            <p:nvPr/>
          </p:nvSpPr>
          <p:spPr>
            <a:xfrm>
              <a:off x="852850" y="2167825"/>
              <a:ext cx="2208900" cy="3390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Objective function</a:t>
              </a:r>
              <a:endParaRPr b="1" i="0" sz="1600" u="none" cap="none" strike="noStrike">
                <a:solidFill>
                  <a:srgbClr val="FFFFFF"/>
                </a:solidFill>
                <a:latin typeface="Arial"/>
                <a:ea typeface="Arial"/>
                <a:cs typeface="Arial"/>
                <a:sym typeface="Arial"/>
              </a:endParaRPr>
            </a:p>
          </p:txBody>
        </p:sp>
        <p:sp>
          <p:nvSpPr>
            <p:cNvPr id="246" name="Google Shape;246;g167c0562001_0_13"/>
            <p:cNvSpPr txBox="1"/>
            <p:nvPr/>
          </p:nvSpPr>
          <p:spPr>
            <a:xfrm>
              <a:off x="3277575" y="2129563"/>
              <a:ext cx="7247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500"/>
                <a:buFont typeface="Arial"/>
                <a:buNone/>
              </a:pPr>
              <a:r>
                <a:rPr b="1" i="0" lang="en-US" sz="1500" u="none" cap="none" strike="noStrike">
                  <a:solidFill>
                    <a:schemeClr val="dk2"/>
                  </a:solidFill>
                  <a:latin typeface="Arial"/>
                  <a:ea typeface="Arial"/>
                  <a:cs typeface="Arial"/>
                  <a:sym typeface="Arial"/>
                </a:rPr>
                <a:t>Minimize new charging stations count</a:t>
              </a:r>
              <a:r>
                <a:rPr lang="en-US" sz="1500">
                  <a:solidFill>
                    <a:schemeClr val="dk2"/>
                  </a:solidFill>
                </a:rPr>
                <a:t> (sum of all variables)</a:t>
              </a:r>
              <a:endParaRPr sz="1500">
                <a:solidFill>
                  <a:schemeClr val="dk2"/>
                </a:solidFill>
              </a:endParaRPr>
            </a:p>
          </p:txBody>
        </p:sp>
        <p:sp>
          <p:nvSpPr>
            <p:cNvPr id="247" name="Google Shape;247;g167c0562001_0_13"/>
            <p:cNvSpPr/>
            <p:nvPr/>
          </p:nvSpPr>
          <p:spPr>
            <a:xfrm>
              <a:off x="852850" y="2630800"/>
              <a:ext cx="2208900" cy="18339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Constraints </a:t>
              </a:r>
              <a:endParaRPr b="1" i="0" sz="1600" u="none" cap="none" strike="noStrike">
                <a:solidFill>
                  <a:srgbClr val="FFFFFF"/>
                </a:solidFill>
                <a:latin typeface="Arial"/>
                <a:ea typeface="Arial"/>
                <a:cs typeface="Arial"/>
                <a:sym typeface="Arial"/>
              </a:endParaRPr>
            </a:p>
          </p:txBody>
        </p:sp>
        <p:sp>
          <p:nvSpPr>
            <p:cNvPr id="248" name="Google Shape;248;g167c0562001_0_13"/>
            <p:cNvSpPr txBox="1"/>
            <p:nvPr/>
          </p:nvSpPr>
          <p:spPr>
            <a:xfrm>
              <a:off x="3277575" y="2535400"/>
              <a:ext cx="8006400" cy="192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500">
                  <a:solidFill>
                    <a:srgbClr val="00338D"/>
                  </a:solidFill>
                </a:rPr>
                <a:t>Fixed constraints:</a:t>
              </a:r>
              <a:endParaRPr sz="1500">
                <a:solidFill>
                  <a:srgbClr val="00338D"/>
                </a:solidFill>
              </a:endParaRPr>
            </a:p>
            <a:p>
              <a:pPr indent="-209550" lvl="0" marL="285750" marR="0" rtl="0" algn="l">
                <a:lnSpc>
                  <a:spcPct val="100000"/>
                </a:lnSpc>
                <a:spcBef>
                  <a:spcPts val="0"/>
                </a:spcBef>
                <a:spcAft>
                  <a:spcPts val="0"/>
                </a:spcAft>
                <a:buClr>
                  <a:srgbClr val="00338D"/>
                </a:buClr>
                <a:buSzPts val="1500"/>
                <a:buFont typeface="Arial"/>
                <a:buChar char="●"/>
              </a:pPr>
              <a:r>
                <a:rPr lang="en-US" sz="1500">
                  <a:solidFill>
                    <a:srgbClr val="00338D"/>
                  </a:solidFill>
                </a:rPr>
                <a:t>Driving d</a:t>
              </a:r>
              <a:r>
                <a:rPr b="0" i="0" lang="en-US" sz="1500" u="none" cap="none" strike="noStrike">
                  <a:solidFill>
                    <a:srgbClr val="00338D"/>
                  </a:solidFill>
                  <a:latin typeface="Arial"/>
                  <a:ea typeface="Arial"/>
                  <a:cs typeface="Arial"/>
                  <a:sym typeface="Arial"/>
                </a:rPr>
                <a:t>istance to highway exit &lt; </a:t>
              </a:r>
              <a:r>
                <a:rPr b="1" lang="en-US" sz="1500">
                  <a:solidFill>
                    <a:srgbClr val="00338D"/>
                  </a:solidFill>
                </a:rPr>
                <a:t>1</a:t>
              </a:r>
              <a:r>
                <a:rPr b="1" i="0" lang="en-US" sz="1500" u="none" cap="none" strike="noStrike">
                  <a:solidFill>
                    <a:srgbClr val="00338D"/>
                  </a:solidFill>
                </a:rPr>
                <a:t> miles</a:t>
              </a:r>
              <a:endParaRPr b="1" i="0" sz="1500" u="none" cap="none" strike="noStrike">
                <a:solidFill>
                  <a:srgbClr val="00338D"/>
                </a:solidFill>
              </a:endParaRPr>
            </a:p>
            <a:p>
              <a:pPr indent="-209550" lvl="0" marL="285750" marR="0" rtl="0" algn="l">
                <a:lnSpc>
                  <a:spcPct val="100000"/>
                </a:lnSpc>
                <a:spcBef>
                  <a:spcPts val="0"/>
                </a:spcBef>
                <a:spcAft>
                  <a:spcPts val="0"/>
                </a:spcAft>
                <a:buClr>
                  <a:srgbClr val="00338D"/>
                </a:buClr>
                <a:buSzPts val="1500"/>
                <a:buFont typeface="Arial"/>
                <a:buChar char="●"/>
              </a:pPr>
              <a:r>
                <a:rPr lang="en-US" sz="1500">
                  <a:solidFill>
                    <a:srgbClr val="00338D"/>
                  </a:solidFill>
                </a:rPr>
                <a:t>R</a:t>
              </a:r>
              <a:r>
                <a:rPr b="0" i="0" lang="en-US" sz="1500" u="none" cap="none" strike="noStrike">
                  <a:solidFill>
                    <a:srgbClr val="00338D"/>
                  </a:solidFill>
                  <a:latin typeface="Arial"/>
                  <a:ea typeface="Arial"/>
                  <a:cs typeface="Arial"/>
                  <a:sym typeface="Arial"/>
                </a:rPr>
                <a:t>isk rating from </a:t>
              </a:r>
              <a:r>
                <a:rPr lang="en-US" sz="1500">
                  <a:solidFill>
                    <a:schemeClr val="dk2"/>
                  </a:solidFill>
                </a:rPr>
                <a:t>NRI </a:t>
              </a:r>
              <a:r>
                <a:rPr b="0" i="0" lang="en-US" sz="1500" u="none" cap="none" strike="noStrike">
                  <a:solidFill>
                    <a:srgbClr val="00338D"/>
                  </a:solidFill>
                  <a:latin typeface="Arial"/>
                  <a:ea typeface="Arial"/>
                  <a:cs typeface="Arial"/>
                  <a:sym typeface="Arial"/>
                </a:rPr>
                <a:t>is not </a:t>
              </a:r>
              <a:r>
                <a:rPr b="1" i="0" lang="en-US" sz="1500" u="none" cap="none" strike="noStrike">
                  <a:solidFill>
                    <a:srgbClr val="00338D"/>
                  </a:solidFill>
                  <a:latin typeface="Arial"/>
                  <a:ea typeface="Arial"/>
                  <a:cs typeface="Arial"/>
                  <a:sym typeface="Arial"/>
                </a:rPr>
                <a:t>Very High</a:t>
              </a:r>
              <a:endParaRPr b="1" i="0" sz="1500" u="none" cap="none" strike="noStrike">
                <a:solidFill>
                  <a:srgbClr val="00338D"/>
                </a:solidFill>
                <a:latin typeface="Arial"/>
                <a:ea typeface="Arial"/>
                <a:cs typeface="Arial"/>
                <a:sym typeface="Arial"/>
              </a:endParaRPr>
            </a:p>
            <a:p>
              <a:pPr indent="-209550" lvl="0" marL="285750" marR="0" rtl="0" algn="l">
                <a:lnSpc>
                  <a:spcPct val="100000"/>
                </a:lnSpc>
                <a:spcBef>
                  <a:spcPts val="0"/>
                </a:spcBef>
                <a:spcAft>
                  <a:spcPts val="0"/>
                </a:spcAft>
                <a:buClr>
                  <a:srgbClr val="00338D"/>
                </a:buClr>
                <a:buSzPts val="1500"/>
                <a:buChar char="●"/>
              </a:pPr>
              <a:r>
                <a:rPr lang="en-US" sz="1500">
                  <a:solidFill>
                    <a:srgbClr val="00338D"/>
                  </a:solidFill>
                </a:rPr>
                <a:t>No additional new EV stations appearing in 1 mile straight line radius</a:t>
              </a:r>
              <a:endParaRPr sz="1500">
                <a:solidFill>
                  <a:srgbClr val="00338D"/>
                </a:solidFill>
              </a:endParaRPr>
            </a:p>
            <a:p>
              <a:pPr indent="0" lvl="0" marL="0" marR="0" rtl="0" algn="l">
                <a:lnSpc>
                  <a:spcPct val="100000"/>
                </a:lnSpc>
                <a:spcBef>
                  <a:spcPts val="1000"/>
                </a:spcBef>
                <a:spcAft>
                  <a:spcPts val="0"/>
                </a:spcAft>
                <a:buNone/>
              </a:pPr>
              <a:r>
                <a:rPr lang="en-US" sz="1500">
                  <a:solidFill>
                    <a:srgbClr val="00338D"/>
                  </a:solidFill>
                </a:rPr>
                <a:t>Constraints varied by variables:</a:t>
              </a:r>
              <a:endParaRPr sz="1500">
                <a:solidFill>
                  <a:srgbClr val="00338D"/>
                </a:solidFill>
              </a:endParaRPr>
            </a:p>
            <a:p>
              <a:pPr indent="-209550" lvl="0" marL="285750" marR="0" rtl="0" algn="l">
                <a:lnSpc>
                  <a:spcPct val="100000"/>
                </a:lnSpc>
                <a:spcBef>
                  <a:spcPts val="0"/>
                </a:spcBef>
                <a:spcAft>
                  <a:spcPts val="0"/>
                </a:spcAft>
                <a:buClr>
                  <a:srgbClr val="00338D"/>
                </a:buClr>
                <a:buSzPts val="1500"/>
                <a:buFont typeface="Arial"/>
                <a:buChar char="●"/>
              </a:pPr>
              <a:r>
                <a:rPr b="1" i="0" lang="en-US" sz="1500" u="none" cap="none" strike="noStrike">
                  <a:solidFill>
                    <a:srgbClr val="00338D"/>
                  </a:solidFill>
                  <a:latin typeface="Arial"/>
                  <a:ea typeface="Arial"/>
                  <a:cs typeface="Arial"/>
                  <a:sym typeface="Arial"/>
                </a:rPr>
                <a:t>All traffic demand satisfied:</a:t>
              </a:r>
              <a:r>
                <a:rPr b="0" i="0" lang="en-US" sz="1500" u="none" cap="none" strike="noStrike">
                  <a:solidFill>
                    <a:srgbClr val="00338D"/>
                  </a:solidFill>
                  <a:latin typeface="Arial"/>
                  <a:ea typeface="Arial"/>
                  <a:cs typeface="Arial"/>
                  <a:sym typeface="Arial"/>
                </a:rPr>
                <a:t> </a:t>
              </a:r>
              <a:endParaRPr sz="1500">
                <a:solidFill>
                  <a:srgbClr val="00338D"/>
                </a:solidFill>
              </a:endParaRPr>
            </a:p>
            <a:p>
              <a:pPr indent="285750" lvl="0" marL="0" marR="0" rtl="0" algn="l">
                <a:lnSpc>
                  <a:spcPct val="100000"/>
                </a:lnSpc>
                <a:spcBef>
                  <a:spcPts val="0"/>
                </a:spcBef>
                <a:spcAft>
                  <a:spcPts val="0"/>
                </a:spcAft>
                <a:buNone/>
              </a:pPr>
              <a:r>
                <a:rPr lang="en-US" sz="1500">
                  <a:solidFill>
                    <a:srgbClr val="00338D"/>
                  </a:solidFill>
                </a:rPr>
                <a:t>(</a:t>
              </a:r>
              <a:r>
                <a:rPr b="0" i="0" lang="en-US" sz="1500" u="none" cap="none" strike="noStrike">
                  <a:solidFill>
                    <a:schemeClr val="dk2"/>
                  </a:solidFill>
                  <a:latin typeface="Arial"/>
                  <a:ea typeface="Arial"/>
                  <a:cs typeface="Arial"/>
                  <a:sym typeface="Arial"/>
                </a:rPr>
                <a:t>New EV station cnt + </a:t>
              </a:r>
              <a:r>
                <a:rPr lang="en-US" sz="1500">
                  <a:solidFill>
                    <a:schemeClr val="dk2"/>
                  </a:solidFill>
                </a:rPr>
                <a:t># of</a:t>
              </a:r>
              <a:r>
                <a:rPr b="0" i="0" lang="en-US" sz="1500" u="none" cap="none" strike="noStrike">
                  <a:solidFill>
                    <a:schemeClr val="dk2"/>
                  </a:solidFill>
                  <a:latin typeface="Arial"/>
                  <a:ea typeface="Arial"/>
                  <a:cs typeface="Arial"/>
                  <a:sym typeface="Arial"/>
                </a:rPr>
                <a:t> </a:t>
              </a:r>
              <a:r>
                <a:rPr lang="en-US" sz="1500">
                  <a:solidFill>
                    <a:schemeClr val="dk2"/>
                  </a:solidFill>
                </a:rPr>
                <a:t>existing</a:t>
              </a:r>
              <a:r>
                <a:rPr b="0" i="0" lang="en-US" sz="1500" u="none" cap="none" strike="noStrike">
                  <a:solidFill>
                    <a:schemeClr val="dk2"/>
                  </a:solidFill>
                  <a:latin typeface="Arial"/>
                  <a:ea typeface="Arial"/>
                  <a:cs typeface="Arial"/>
                  <a:sym typeface="Arial"/>
                </a:rPr>
                <a:t> </a:t>
              </a:r>
              <a:r>
                <a:rPr lang="en-US" sz="1500">
                  <a:solidFill>
                    <a:schemeClr val="dk2"/>
                  </a:solidFill>
                </a:rPr>
                <a:t>EV station within 5 miles)</a:t>
              </a:r>
              <a:r>
                <a:rPr b="0" i="0" lang="en-US" sz="1500" u="none" cap="none" strike="noStrike">
                  <a:solidFill>
                    <a:schemeClr val="dk2"/>
                  </a:solidFill>
                  <a:latin typeface="Arial"/>
                  <a:ea typeface="Arial"/>
                  <a:cs typeface="Arial"/>
                  <a:sym typeface="Arial"/>
                </a:rPr>
                <a:t>* ratio¹ &gt;= EV traffic cnt</a:t>
              </a:r>
              <a:endParaRPr b="0" i="0" sz="1500" u="none" cap="none" strike="noStrike">
                <a:solidFill>
                  <a:srgbClr val="00338D"/>
                </a:solidFill>
                <a:latin typeface="Arial"/>
                <a:ea typeface="Arial"/>
                <a:cs typeface="Arial"/>
                <a:sym typeface="Arial"/>
              </a:endParaRPr>
            </a:p>
          </p:txBody>
        </p:sp>
        <p:sp>
          <p:nvSpPr>
            <p:cNvPr id="249" name="Google Shape;249;g167c0562001_0_13"/>
            <p:cNvSpPr/>
            <p:nvPr/>
          </p:nvSpPr>
          <p:spPr>
            <a:xfrm>
              <a:off x="852850" y="1628350"/>
              <a:ext cx="2208900" cy="4155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sz="1600">
                  <a:solidFill>
                    <a:srgbClr val="FFFFFF"/>
                  </a:solidFill>
                </a:rPr>
                <a:t>Variable</a:t>
              </a:r>
              <a:endParaRPr b="1" i="0" sz="1600" u="none" cap="none" strike="noStrike">
                <a:solidFill>
                  <a:srgbClr val="FFFFFF"/>
                </a:solidFill>
                <a:latin typeface="Arial"/>
                <a:ea typeface="Arial"/>
                <a:cs typeface="Arial"/>
                <a:sym typeface="Arial"/>
              </a:endParaRPr>
            </a:p>
          </p:txBody>
        </p:sp>
        <p:sp>
          <p:nvSpPr>
            <p:cNvPr id="250" name="Google Shape;250;g167c0562001_0_13"/>
            <p:cNvSpPr txBox="1"/>
            <p:nvPr/>
          </p:nvSpPr>
          <p:spPr>
            <a:xfrm>
              <a:off x="3277575" y="1514075"/>
              <a:ext cx="7247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500"/>
                <a:buFont typeface="Arial"/>
                <a:buNone/>
              </a:pPr>
              <a:r>
                <a:rPr b="1" lang="en-US" sz="1500">
                  <a:solidFill>
                    <a:schemeClr val="dk2"/>
                  </a:solidFill>
                </a:rPr>
                <a:t>Each gas station location</a:t>
              </a:r>
              <a:endParaRPr b="1" sz="1500">
                <a:solidFill>
                  <a:schemeClr val="dk2"/>
                </a:solidFill>
              </a:endParaRPr>
            </a:p>
            <a:p>
              <a:pPr indent="0" lvl="0" marL="0" rtl="0" algn="l">
                <a:spcBef>
                  <a:spcPts val="0"/>
                </a:spcBef>
                <a:spcAft>
                  <a:spcPts val="0"/>
                </a:spcAft>
                <a:buClr>
                  <a:schemeClr val="dk1"/>
                </a:buClr>
                <a:buSzPts val="1500"/>
                <a:buFont typeface="Arial"/>
                <a:buNone/>
              </a:pPr>
              <a:r>
                <a:rPr lang="en-US" sz="1300">
                  <a:solidFill>
                    <a:schemeClr val="dk2"/>
                  </a:solidFill>
                </a:rPr>
                <a:t>(output will be 0: don’t put EV station there, or 1: put a new EV station there)</a:t>
              </a:r>
              <a:endParaRPr sz="1300">
                <a:solidFill>
                  <a:schemeClr val="dk2"/>
                </a:solidFill>
              </a:endParaRPr>
            </a:p>
          </p:txBody>
        </p:sp>
      </p:grpSp>
      <p:sp>
        <p:nvSpPr>
          <p:cNvPr id="251" name="Google Shape;251;g167c0562001_0_13"/>
          <p:cNvSpPr txBox="1"/>
          <p:nvPr/>
        </p:nvSpPr>
        <p:spPr>
          <a:xfrm>
            <a:off x="817350" y="5042125"/>
            <a:ext cx="7443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2"/>
                </a:solidFill>
              </a:rPr>
              <a:t>1</a:t>
            </a:r>
            <a:r>
              <a:rPr b="1" lang="en-US" sz="1200">
                <a:solidFill>
                  <a:schemeClr val="dk2"/>
                </a:solidFill>
              </a:rPr>
              <a:t>. tot</a:t>
            </a:r>
            <a:r>
              <a:rPr b="1" lang="en-US" sz="1200">
                <a:solidFill>
                  <a:schemeClr val="dk2"/>
                </a:solidFill>
              </a:rPr>
              <a:t>al traffic ratio =  traffic count within 1 miles / # of EV stations within 1 miles </a:t>
            </a:r>
            <a:r>
              <a:rPr lang="en-US" sz="1200">
                <a:solidFill>
                  <a:schemeClr val="dk2"/>
                </a:solidFill>
              </a:rPr>
              <a:t>for each Seattle (busy) area I-5 exits</a:t>
            </a:r>
            <a:endParaRPr sz="1200">
              <a:solidFill>
                <a:schemeClr val="dk2"/>
              </a:solidFill>
            </a:endParaRPr>
          </a:p>
          <a:p>
            <a:pPr indent="-304800" lvl="1" marL="914400" rtl="0" algn="l">
              <a:spcBef>
                <a:spcPts val="0"/>
              </a:spcBef>
              <a:spcAft>
                <a:spcPts val="0"/>
              </a:spcAft>
              <a:buClr>
                <a:schemeClr val="dk2"/>
              </a:buClr>
              <a:buSzPts val="1200"/>
              <a:buChar char="○"/>
            </a:pPr>
            <a:r>
              <a:rPr lang="en-US" sz="1200">
                <a:solidFill>
                  <a:schemeClr val="dk2"/>
                </a:solidFill>
              </a:rPr>
              <a:t>take the average of each ratio on exits and come to the final ratio</a:t>
            </a:r>
            <a:endParaRPr sz="1200">
              <a:solidFill>
                <a:schemeClr val="dk2"/>
              </a:solidFill>
            </a:endParaRPr>
          </a:p>
          <a:p>
            <a:pPr indent="-304800" lvl="1" marL="914400" rtl="0" algn="l">
              <a:spcBef>
                <a:spcPts val="0"/>
              </a:spcBef>
              <a:spcAft>
                <a:spcPts val="0"/>
              </a:spcAft>
              <a:buClr>
                <a:schemeClr val="dk2"/>
              </a:buClr>
              <a:buSzPts val="1200"/>
              <a:buChar char="○"/>
            </a:pPr>
            <a:r>
              <a:rPr lang="en-US" sz="1200">
                <a:solidFill>
                  <a:schemeClr val="dk2"/>
                </a:solidFill>
              </a:rPr>
              <a:t>To approximate the EV traffic, we </a:t>
            </a:r>
            <a:r>
              <a:rPr b="1" lang="en-US" sz="1200">
                <a:solidFill>
                  <a:schemeClr val="dk2"/>
                </a:solidFill>
              </a:rPr>
              <a:t>multiply the total traffic by 0.8%</a:t>
            </a:r>
            <a:endParaRPr b="1" sz="1200">
              <a:solidFill>
                <a:schemeClr val="dk2"/>
              </a:solidFill>
            </a:endParaRPr>
          </a:p>
          <a:p>
            <a:pPr indent="-304800" lvl="2" marL="1371600" rtl="0" algn="l">
              <a:spcBef>
                <a:spcPts val="0"/>
              </a:spcBef>
              <a:spcAft>
                <a:spcPts val="0"/>
              </a:spcAft>
              <a:buClr>
                <a:schemeClr val="dk2"/>
              </a:buClr>
              <a:buSzPts val="1200"/>
              <a:buChar char="■"/>
            </a:pPr>
            <a:r>
              <a:rPr lang="en-US" sz="1200">
                <a:solidFill>
                  <a:schemeClr val="dk2"/>
                </a:solidFill>
              </a:rPr>
              <a:t>From the pie chart, EV account for 0.8% of all registered vehicles</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7d58849a11_0_104"/>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Result - Low Demand Scenario</a:t>
            </a:r>
            <a:endParaRPr sz="2800"/>
          </a:p>
        </p:txBody>
      </p:sp>
      <p:sp>
        <p:nvSpPr>
          <p:cNvPr id="257" name="Google Shape;257;g17d58849a11_0_10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258" name="Google Shape;258;g17d58849a11_0_104"/>
          <p:cNvSpPr txBox="1"/>
          <p:nvPr/>
        </p:nvSpPr>
        <p:spPr>
          <a:xfrm>
            <a:off x="8461500" y="349600"/>
            <a:ext cx="35772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38761D"/>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new EV charging location</a:t>
            </a:r>
            <a:endParaRPr b="0" i="0" sz="1400" u="none" cap="none" strike="noStrike">
              <a:solidFill>
                <a:srgbClr val="00338D"/>
              </a:solidFill>
              <a:latin typeface="Arial"/>
              <a:ea typeface="Arial"/>
              <a:cs typeface="Arial"/>
              <a:sym typeface="Arial"/>
            </a:endParaRPr>
          </a:p>
        </p:txBody>
      </p:sp>
      <p:pic>
        <p:nvPicPr>
          <p:cNvPr id="259" name="Google Shape;259;g17d58849a11_0_104"/>
          <p:cNvPicPr preferRelativeResize="0"/>
          <p:nvPr/>
        </p:nvPicPr>
        <p:blipFill>
          <a:blip r:embed="rId3">
            <a:alphaModFix/>
          </a:blip>
          <a:stretch>
            <a:fillRect/>
          </a:stretch>
        </p:blipFill>
        <p:spPr>
          <a:xfrm>
            <a:off x="3487275" y="1036210"/>
            <a:ext cx="2407051" cy="5155639"/>
          </a:xfrm>
          <a:prstGeom prst="rect">
            <a:avLst/>
          </a:prstGeom>
          <a:noFill/>
          <a:ln>
            <a:noFill/>
          </a:ln>
        </p:spPr>
      </p:pic>
      <p:pic>
        <p:nvPicPr>
          <p:cNvPr id="260" name="Google Shape;260;g17d58849a11_0_104"/>
          <p:cNvPicPr preferRelativeResize="0"/>
          <p:nvPr/>
        </p:nvPicPr>
        <p:blipFill>
          <a:blip r:embed="rId4">
            <a:alphaModFix/>
          </a:blip>
          <a:stretch>
            <a:fillRect/>
          </a:stretch>
        </p:blipFill>
        <p:spPr>
          <a:xfrm>
            <a:off x="8636893" y="1036200"/>
            <a:ext cx="2475032" cy="5155649"/>
          </a:xfrm>
          <a:prstGeom prst="rect">
            <a:avLst/>
          </a:prstGeom>
          <a:noFill/>
          <a:ln>
            <a:noFill/>
          </a:ln>
        </p:spPr>
      </p:pic>
      <p:sp>
        <p:nvSpPr>
          <p:cNvPr id="261" name="Google Shape;261;g17d58849a11_0_104"/>
          <p:cNvSpPr/>
          <p:nvPr/>
        </p:nvSpPr>
        <p:spPr>
          <a:xfrm>
            <a:off x="1080075" y="1036200"/>
            <a:ext cx="2407200" cy="17883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lt1"/>
                </a:solidFill>
              </a:rPr>
              <a:t>Current state </a:t>
            </a:r>
            <a:endParaRPr b="1">
              <a:solidFill>
                <a:schemeClr val="lt1"/>
              </a:solidFill>
            </a:endParaRPr>
          </a:p>
          <a:p>
            <a:pPr indent="0" lvl="0" marL="0" rtl="0" algn="l">
              <a:spcBef>
                <a:spcPts val="1000"/>
              </a:spcBef>
              <a:spcAft>
                <a:spcPts val="0"/>
              </a:spcAft>
              <a:buNone/>
            </a:pPr>
            <a:r>
              <a:rPr b="1" lang="en-US">
                <a:solidFill>
                  <a:schemeClr val="lt1"/>
                </a:solidFill>
              </a:rPr>
              <a:t>EV% = 0.8%</a:t>
            </a:r>
            <a:endParaRPr b="1">
              <a:solidFill>
                <a:schemeClr val="lt1"/>
              </a:solidFill>
            </a:endParaRPr>
          </a:p>
          <a:p>
            <a:pPr indent="0" lvl="0" marL="0" rtl="0" algn="l">
              <a:spcBef>
                <a:spcPts val="1000"/>
              </a:spcBef>
              <a:spcAft>
                <a:spcPts val="0"/>
              </a:spcAft>
              <a:buNone/>
            </a:pPr>
            <a:r>
              <a:t/>
            </a:r>
            <a:endParaRPr b="1">
              <a:solidFill>
                <a:schemeClr val="lt1"/>
              </a:solidFill>
            </a:endParaRPr>
          </a:p>
          <a:p>
            <a:pPr indent="0" lvl="0" marL="0" rtl="0" algn="l">
              <a:spcBef>
                <a:spcPts val="0"/>
              </a:spcBef>
              <a:spcAft>
                <a:spcPts val="0"/>
              </a:spcAft>
              <a:buClr>
                <a:schemeClr val="dk1"/>
              </a:buClr>
              <a:buSzPts val="1100"/>
              <a:buFont typeface="Arial"/>
              <a:buNone/>
            </a:pPr>
            <a:r>
              <a:rPr lang="en-US">
                <a:solidFill>
                  <a:schemeClr val="lt1"/>
                </a:solidFill>
              </a:rPr>
              <a:t>Suggested</a:t>
            </a:r>
            <a:r>
              <a:rPr b="1" lang="en-US">
                <a:solidFill>
                  <a:schemeClr val="lt1"/>
                </a:solidFill>
              </a:rPr>
              <a:t> 9 </a:t>
            </a:r>
            <a:r>
              <a:rPr lang="en-US">
                <a:solidFill>
                  <a:schemeClr val="lt1"/>
                </a:solidFill>
              </a:rPr>
              <a:t>locations</a:t>
            </a:r>
            <a:endParaRPr b="1" sz="1500">
              <a:solidFill>
                <a:schemeClr val="lt1"/>
              </a:solidFill>
            </a:endParaRPr>
          </a:p>
        </p:txBody>
      </p:sp>
      <p:sp>
        <p:nvSpPr>
          <p:cNvPr id="262" name="Google Shape;262;g17d58849a11_0_104"/>
          <p:cNvSpPr/>
          <p:nvPr/>
        </p:nvSpPr>
        <p:spPr>
          <a:xfrm>
            <a:off x="6229700" y="1036200"/>
            <a:ext cx="2407200" cy="17883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Low demand</a:t>
            </a:r>
            <a:r>
              <a:rPr b="1" lang="en-US">
                <a:solidFill>
                  <a:schemeClr val="lt1"/>
                </a:solidFill>
              </a:rPr>
              <a:t> state </a:t>
            </a:r>
            <a:endParaRPr b="1">
              <a:solidFill>
                <a:schemeClr val="lt1"/>
              </a:solidFill>
            </a:endParaRPr>
          </a:p>
          <a:p>
            <a:pPr indent="0" lvl="0" marL="0" rtl="0" algn="l">
              <a:spcBef>
                <a:spcPts val="1000"/>
              </a:spcBef>
              <a:spcAft>
                <a:spcPts val="0"/>
              </a:spcAft>
              <a:buNone/>
            </a:pPr>
            <a:r>
              <a:rPr b="1" lang="en-US">
                <a:solidFill>
                  <a:schemeClr val="lt1"/>
                </a:solidFill>
              </a:rPr>
              <a:t>EV% = 2%</a:t>
            </a:r>
            <a:endParaRPr b="1">
              <a:solidFill>
                <a:schemeClr val="lt1"/>
              </a:solidFill>
            </a:endParaRPr>
          </a:p>
          <a:p>
            <a:pPr indent="0" lvl="0" marL="0" rtl="0" algn="l">
              <a:spcBef>
                <a:spcPts val="1000"/>
              </a:spcBef>
              <a:spcAft>
                <a:spcPts val="0"/>
              </a:spcAft>
              <a:buNone/>
            </a:pPr>
            <a:r>
              <a:t/>
            </a:r>
            <a:endParaRPr b="1">
              <a:solidFill>
                <a:schemeClr val="lt1"/>
              </a:solidFill>
            </a:endParaRPr>
          </a:p>
          <a:p>
            <a:pPr indent="0" lvl="0" marL="0" rtl="0" algn="l">
              <a:spcBef>
                <a:spcPts val="0"/>
              </a:spcBef>
              <a:spcAft>
                <a:spcPts val="0"/>
              </a:spcAft>
              <a:buNone/>
            </a:pPr>
            <a:r>
              <a:rPr lang="en-US">
                <a:solidFill>
                  <a:schemeClr val="lt1"/>
                </a:solidFill>
              </a:rPr>
              <a:t>Suggested</a:t>
            </a:r>
            <a:r>
              <a:rPr b="1" lang="en-US">
                <a:solidFill>
                  <a:schemeClr val="lt1"/>
                </a:solidFill>
              </a:rPr>
              <a:t> 14 </a:t>
            </a:r>
            <a:r>
              <a:rPr lang="en-US">
                <a:solidFill>
                  <a:schemeClr val="lt1"/>
                </a:solidFill>
              </a:rPr>
              <a:t>locations</a:t>
            </a:r>
            <a:endParaRPr b="1" sz="1500">
              <a:solidFill>
                <a:schemeClr val="lt1"/>
              </a:solidFill>
            </a:endParaRPr>
          </a:p>
        </p:txBody>
      </p:sp>
      <p:sp>
        <p:nvSpPr>
          <p:cNvPr id="263" name="Google Shape;263;g17d58849a11_0_104"/>
          <p:cNvSpPr/>
          <p:nvPr/>
        </p:nvSpPr>
        <p:spPr>
          <a:xfrm>
            <a:off x="4477425" y="1270450"/>
            <a:ext cx="308400" cy="308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7d58849a11_0_104"/>
          <p:cNvSpPr/>
          <p:nvPr/>
        </p:nvSpPr>
        <p:spPr>
          <a:xfrm>
            <a:off x="9649975" y="1244400"/>
            <a:ext cx="308400" cy="308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17d58849a11_0_104"/>
          <p:cNvSpPr/>
          <p:nvPr/>
        </p:nvSpPr>
        <p:spPr>
          <a:xfrm>
            <a:off x="9481675" y="1776150"/>
            <a:ext cx="308400" cy="308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7d58849a11_0_104"/>
          <p:cNvSpPr/>
          <p:nvPr/>
        </p:nvSpPr>
        <p:spPr>
          <a:xfrm>
            <a:off x="9720213" y="3902075"/>
            <a:ext cx="308400" cy="308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7d58849a11_0_104"/>
          <p:cNvSpPr/>
          <p:nvPr/>
        </p:nvSpPr>
        <p:spPr>
          <a:xfrm>
            <a:off x="4293225" y="1776150"/>
            <a:ext cx="308400" cy="308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7d58849a11_0_104"/>
          <p:cNvSpPr/>
          <p:nvPr/>
        </p:nvSpPr>
        <p:spPr>
          <a:xfrm>
            <a:off x="4536588" y="3955800"/>
            <a:ext cx="308400" cy="3084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7d58849a11_0_104"/>
          <p:cNvSpPr txBox="1"/>
          <p:nvPr/>
        </p:nvSpPr>
        <p:spPr>
          <a:xfrm>
            <a:off x="5973813" y="3360000"/>
            <a:ext cx="2583600" cy="1262100"/>
          </a:xfrm>
          <a:prstGeom prst="rect">
            <a:avLst/>
          </a:prstGeom>
          <a:noFill/>
          <a:ln cap="flat" cmpd="sng" w="19050">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As demand increases, the d</a:t>
            </a:r>
            <a:r>
              <a:rPr lang="en-US">
                <a:solidFill>
                  <a:schemeClr val="dk2"/>
                </a:solidFill>
              </a:rPr>
              <a:t>ifference (circled area) is:</a:t>
            </a:r>
            <a:endParaRPr>
              <a:solidFill>
                <a:schemeClr val="dk2"/>
              </a:solidFill>
            </a:endParaRPr>
          </a:p>
          <a:p>
            <a:pPr indent="-203200" lvl="0" marL="285750" rtl="0" algn="l">
              <a:spcBef>
                <a:spcPts val="0"/>
              </a:spcBef>
              <a:spcAft>
                <a:spcPts val="0"/>
              </a:spcAft>
              <a:buClr>
                <a:schemeClr val="dk2"/>
              </a:buClr>
              <a:buSzPts val="1400"/>
              <a:buChar char="●"/>
            </a:pPr>
            <a:r>
              <a:rPr lang="en-US">
                <a:solidFill>
                  <a:schemeClr val="dk2"/>
                </a:solidFill>
              </a:rPr>
              <a:t>Added more EV station in locations where there are </a:t>
            </a:r>
            <a:r>
              <a:rPr lang="en-US">
                <a:solidFill>
                  <a:schemeClr val="dk2"/>
                </a:solidFill>
              </a:rPr>
              <a:t>existing</a:t>
            </a:r>
            <a:r>
              <a:rPr lang="en-US">
                <a:solidFill>
                  <a:schemeClr val="dk2"/>
                </a:solidFill>
              </a:rPr>
              <a:t> EV chargers</a:t>
            </a:r>
            <a:endParaRPr>
              <a:solidFill>
                <a:schemeClr val="dk2"/>
              </a:solidFill>
            </a:endParaRPr>
          </a:p>
        </p:txBody>
      </p:sp>
      <p:sp>
        <p:nvSpPr>
          <p:cNvPr id="270" name="Google Shape;270;g17d58849a11_0_104"/>
          <p:cNvSpPr/>
          <p:nvPr/>
        </p:nvSpPr>
        <p:spPr>
          <a:xfrm>
            <a:off x="6895013" y="4729413"/>
            <a:ext cx="592200" cy="308400"/>
          </a:xfrm>
          <a:prstGeom prst="downArrow">
            <a:avLst>
              <a:gd fmla="val 50000" name="adj1"/>
              <a:gd fmla="val 50000" name="adj2"/>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7d58849a11_0_104"/>
          <p:cNvSpPr txBox="1"/>
          <p:nvPr/>
        </p:nvSpPr>
        <p:spPr>
          <a:xfrm>
            <a:off x="5973813" y="5145150"/>
            <a:ext cx="2583600" cy="10467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This situation may be solved by </a:t>
            </a:r>
            <a:r>
              <a:rPr b="1" lang="en-US">
                <a:solidFill>
                  <a:schemeClr val="dk2"/>
                </a:solidFill>
              </a:rPr>
              <a:t>increasing more chargers (capacity) in </a:t>
            </a:r>
            <a:r>
              <a:rPr b="1" lang="en-US">
                <a:solidFill>
                  <a:schemeClr val="dk2"/>
                </a:solidFill>
              </a:rPr>
              <a:t>existing</a:t>
            </a:r>
            <a:r>
              <a:rPr b="1" lang="en-US">
                <a:solidFill>
                  <a:schemeClr val="dk2"/>
                </a:solidFill>
              </a:rPr>
              <a:t> locations</a:t>
            </a:r>
            <a:endParaRPr b="1">
              <a:solidFill>
                <a:schemeClr val="dk2"/>
              </a:solidFill>
            </a:endParaRPr>
          </a:p>
        </p:txBody>
      </p:sp>
      <p:cxnSp>
        <p:nvCxnSpPr>
          <p:cNvPr id="272" name="Google Shape;272;g17d58849a11_0_104"/>
          <p:cNvCxnSpPr>
            <a:endCxn id="269" idx="1"/>
          </p:cNvCxnSpPr>
          <p:nvPr/>
        </p:nvCxnSpPr>
        <p:spPr>
          <a:xfrm>
            <a:off x="5032413" y="3991050"/>
            <a:ext cx="941400" cy="0"/>
          </a:xfrm>
          <a:prstGeom prst="straightConnector1">
            <a:avLst/>
          </a:prstGeom>
          <a:noFill/>
          <a:ln cap="flat" cmpd="sng" w="19050">
            <a:solidFill>
              <a:schemeClr val="accent1"/>
            </a:solidFill>
            <a:prstDash val="dash"/>
            <a:round/>
            <a:headEnd len="med" w="med" type="oval"/>
            <a:tailEnd len="med" w="med" type="none"/>
          </a:ln>
        </p:spPr>
      </p:cxnSp>
      <p:cxnSp>
        <p:nvCxnSpPr>
          <p:cNvPr id="273" name="Google Shape;273;g17d58849a11_0_104"/>
          <p:cNvCxnSpPr>
            <a:stCxn id="269" idx="3"/>
          </p:cNvCxnSpPr>
          <p:nvPr/>
        </p:nvCxnSpPr>
        <p:spPr>
          <a:xfrm>
            <a:off x="8557413" y="3991050"/>
            <a:ext cx="940200" cy="0"/>
          </a:xfrm>
          <a:prstGeom prst="straightConnector1">
            <a:avLst/>
          </a:prstGeom>
          <a:noFill/>
          <a:ln cap="flat" cmpd="sng" w="19050">
            <a:solidFill>
              <a:schemeClr val="accent1"/>
            </a:solidFill>
            <a:prstDash val="dash"/>
            <a:round/>
            <a:headEnd len="med" w="med" type="none"/>
            <a:tailEnd len="med" w="med" type="oval"/>
          </a:ln>
        </p:spPr>
      </p:cxnSp>
      <p:sp>
        <p:nvSpPr>
          <p:cNvPr id="274" name="Google Shape;274;g17d58849a11_0_104"/>
          <p:cNvSpPr txBox="1"/>
          <p:nvPr/>
        </p:nvSpPr>
        <p:spPr>
          <a:xfrm>
            <a:off x="1051875" y="3360000"/>
            <a:ext cx="2355900" cy="831300"/>
          </a:xfrm>
          <a:prstGeom prst="rect">
            <a:avLst/>
          </a:prstGeom>
          <a:noFill/>
          <a:ln cap="flat" cmpd="sng" w="19050">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There are existing demand in rural areas for new EV stations</a:t>
            </a:r>
            <a:endParaRPr>
              <a:solidFill>
                <a:schemeClr val="dk2"/>
              </a:solidFill>
            </a:endParaRPr>
          </a:p>
        </p:txBody>
      </p:sp>
      <p:sp>
        <p:nvSpPr>
          <p:cNvPr id="275" name="Google Shape;275;g17d58849a11_0_104"/>
          <p:cNvSpPr txBox="1"/>
          <p:nvPr/>
        </p:nvSpPr>
        <p:spPr>
          <a:xfrm>
            <a:off x="1105725" y="5699250"/>
            <a:ext cx="235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2"/>
                </a:solidFill>
              </a:rPr>
              <a:t>Model version: </a:t>
            </a:r>
            <a:r>
              <a:rPr lang="en-US" sz="1000">
                <a:solidFill>
                  <a:schemeClr val="dk2"/>
                </a:solidFill>
              </a:rPr>
              <a:t>pandas: 1.3.5, gurobipy: 9.5.2 (detail see appendix)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17d58849a11_0_122"/>
          <p:cNvSpPr txBox="1"/>
          <p:nvPr>
            <p:ph type="title"/>
          </p:nvPr>
        </p:nvSpPr>
        <p:spPr>
          <a:xfrm>
            <a:off x="1003200" y="432000"/>
            <a:ext cx="10185600" cy="518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Result - </a:t>
            </a:r>
            <a:r>
              <a:rPr lang="en-US" sz="2800"/>
              <a:t>Medium/High Demand Scenario</a:t>
            </a:r>
            <a:endParaRPr sz="2800"/>
          </a:p>
        </p:txBody>
      </p:sp>
      <p:sp>
        <p:nvSpPr>
          <p:cNvPr id="281" name="Google Shape;281;g17d58849a11_0_122"/>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282" name="Google Shape;282;g17d58849a11_0_122"/>
          <p:cNvSpPr txBox="1"/>
          <p:nvPr/>
        </p:nvSpPr>
        <p:spPr>
          <a:xfrm>
            <a:off x="8821052" y="349600"/>
            <a:ext cx="3217500" cy="615600"/>
          </a:xfrm>
          <a:prstGeom prst="rect">
            <a:avLst/>
          </a:prstGeom>
          <a:noFill/>
          <a:ln>
            <a:noFill/>
          </a:ln>
        </p:spPr>
        <p:txBody>
          <a:bodyPr anchorCtr="0" anchor="t" bIns="91425" lIns="91425" spcFirstLastPara="1" rIns="91425" wrap="square" tIns="91425">
            <a:spAutoFit/>
          </a:bodyPr>
          <a:lstStyle/>
          <a:p>
            <a:pPr indent="-146050" lvl="0" marL="228600" marR="0" rtl="0" algn="l">
              <a:lnSpc>
                <a:spcPct val="100000"/>
              </a:lnSpc>
              <a:spcBef>
                <a:spcPts val="0"/>
              </a:spcBef>
              <a:spcAft>
                <a:spcPts val="0"/>
              </a:spcAft>
              <a:buClr>
                <a:srgbClr val="38761D"/>
              </a:buClr>
              <a:buSzPts val="1400"/>
              <a:buFont typeface="Arial"/>
              <a:buChar char="●"/>
            </a:pPr>
            <a:r>
              <a:rPr b="0" i="0" lang="en-US" sz="1400" u="none" cap="none" strike="noStrike">
                <a:solidFill>
                  <a:srgbClr val="00338D"/>
                </a:solidFill>
                <a:latin typeface="Arial"/>
                <a:ea typeface="Arial"/>
                <a:cs typeface="Arial"/>
                <a:sym typeface="Arial"/>
              </a:rPr>
              <a:t>: Existing EV charging location</a:t>
            </a:r>
            <a:endParaRPr b="0" i="0" sz="1400" u="none" cap="none" strike="noStrike">
              <a:solidFill>
                <a:srgbClr val="00338D"/>
              </a:solidFill>
              <a:latin typeface="Arial"/>
              <a:ea typeface="Arial"/>
              <a:cs typeface="Arial"/>
              <a:sym typeface="Arial"/>
            </a:endParaRPr>
          </a:p>
          <a:p>
            <a:pPr indent="-146050" lvl="0" marL="228600" marR="0" rtl="0" algn="l">
              <a:lnSpc>
                <a:spcPct val="100000"/>
              </a:lnSpc>
              <a:spcBef>
                <a:spcPts val="0"/>
              </a:spcBef>
              <a:spcAft>
                <a:spcPts val="0"/>
              </a:spcAft>
              <a:buClr>
                <a:schemeClr val="dk2"/>
              </a:buClr>
              <a:buSzPts val="1400"/>
              <a:buFont typeface="Arial"/>
              <a:buChar char="●"/>
            </a:pPr>
            <a:r>
              <a:rPr b="0" i="0" lang="en-US" sz="1400" u="none" cap="none" strike="noStrike">
                <a:solidFill>
                  <a:schemeClr val="dk2"/>
                </a:solidFill>
                <a:latin typeface="Arial"/>
                <a:ea typeface="Arial"/>
                <a:cs typeface="Arial"/>
                <a:sym typeface="Arial"/>
              </a:rPr>
              <a:t>: Suggested EV charging location</a:t>
            </a:r>
            <a:endParaRPr b="0" i="0" sz="1400" u="none" cap="none" strike="noStrike">
              <a:solidFill>
                <a:srgbClr val="00338D"/>
              </a:solidFill>
              <a:latin typeface="Arial"/>
              <a:ea typeface="Arial"/>
              <a:cs typeface="Arial"/>
              <a:sym typeface="Arial"/>
            </a:endParaRPr>
          </a:p>
        </p:txBody>
      </p:sp>
      <p:pic>
        <p:nvPicPr>
          <p:cNvPr id="283" name="Google Shape;283;g17d58849a11_0_122"/>
          <p:cNvPicPr preferRelativeResize="0"/>
          <p:nvPr/>
        </p:nvPicPr>
        <p:blipFill>
          <a:blip r:embed="rId3">
            <a:alphaModFix/>
          </a:blip>
          <a:stretch>
            <a:fillRect/>
          </a:stretch>
        </p:blipFill>
        <p:spPr>
          <a:xfrm>
            <a:off x="3487275" y="1047476"/>
            <a:ext cx="2475026" cy="5165993"/>
          </a:xfrm>
          <a:prstGeom prst="rect">
            <a:avLst/>
          </a:prstGeom>
          <a:noFill/>
          <a:ln>
            <a:noFill/>
          </a:ln>
        </p:spPr>
      </p:pic>
      <p:pic>
        <p:nvPicPr>
          <p:cNvPr id="284" name="Google Shape;284;g17d58849a11_0_122"/>
          <p:cNvPicPr preferRelativeResize="0"/>
          <p:nvPr/>
        </p:nvPicPr>
        <p:blipFill>
          <a:blip r:embed="rId4">
            <a:alphaModFix/>
          </a:blip>
          <a:stretch>
            <a:fillRect/>
          </a:stretch>
        </p:blipFill>
        <p:spPr>
          <a:xfrm>
            <a:off x="8636900" y="1043301"/>
            <a:ext cx="2475026" cy="5175051"/>
          </a:xfrm>
          <a:prstGeom prst="rect">
            <a:avLst/>
          </a:prstGeom>
          <a:noFill/>
          <a:ln>
            <a:noFill/>
          </a:ln>
        </p:spPr>
      </p:pic>
      <p:sp>
        <p:nvSpPr>
          <p:cNvPr id="285" name="Google Shape;285;g17d58849a11_0_122"/>
          <p:cNvSpPr/>
          <p:nvPr/>
        </p:nvSpPr>
        <p:spPr>
          <a:xfrm>
            <a:off x="6229700" y="1036200"/>
            <a:ext cx="2407200" cy="17883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High</a:t>
            </a:r>
            <a:r>
              <a:rPr b="1" lang="en-US">
                <a:solidFill>
                  <a:schemeClr val="lt1"/>
                </a:solidFill>
              </a:rPr>
              <a:t> demand state </a:t>
            </a:r>
            <a:endParaRPr b="1">
              <a:solidFill>
                <a:schemeClr val="lt1"/>
              </a:solidFill>
            </a:endParaRPr>
          </a:p>
          <a:p>
            <a:pPr indent="0" lvl="0" marL="0" rtl="0" algn="l">
              <a:spcBef>
                <a:spcPts val="1000"/>
              </a:spcBef>
              <a:spcAft>
                <a:spcPts val="0"/>
              </a:spcAft>
              <a:buNone/>
            </a:pPr>
            <a:r>
              <a:rPr b="1" lang="en-US">
                <a:solidFill>
                  <a:schemeClr val="lt1"/>
                </a:solidFill>
              </a:rPr>
              <a:t>EV% = 10%</a:t>
            </a:r>
            <a:endParaRPr b="1">
              <a:solidFill>
                <a:schemeClr val="lt1"/>
              </a:solidFill>
            </a:endParaRPr>
          </a:p>
          <a:p>
            <a:pPr indent="0" lvl="0" marL="0" rtl="0" algn="l">
              <a:spcBef>
                <a:spcPts val="1000"/>
              </a:spcBef>
              <a:spcAft>
                <a:spcPts val="0"/>
              </a:spcAft>
              <a:buNone/>
            </a:pPr>
            <a:r>
              <a:t/>
            </a:r>
            <a:endParaRPr b="1">
              <a:solidFill>
                <a:schemeClr val="lt1"/>
              </a:solidFill>
            </a:endParaRPr>
          </a:p>
          <a:p>
            <a:pPr indent="0" lvl="0" marL="0" rtl="0" algn="l">
              <a:spcBef>
                <a:spcPts val="0"/>
              </a:spcBef>
              <a:spcAft>
                <a:spcPts val="0"/>
              </a:spcAft>
              <a:buNone/>
            </a:pPr>
            <a:r>
              <a:rPr lang="en-US">
                <a:solidFill>
                  <a:schemeClr val="lt1"/>
                </a:solidFill>
              </a:rPr>
              <a:t>Suggested</a:t>
            </a:r>
            <a:r>
              <a:rPr b="1" lang="en-US">
                <a:solidFill>
                  <a:schemeClr val="lt1"/>
                </a:solidFill>
              </a:rPr>
              <a:t> 36 </a:t>
            </a:r>
            <a:r>
              <a:rPr lang="en-US">
                <a:solidFill>
                  <a:schemeClr val="lt1"/>
                </a:solidFill>
              </a:rPr>
              <a:t>locations</a:t>
            </a:r>
            <a:endParaRPr b="1" sz="1500">
              <a:solidFill>
                <a:schemeClr val="lt1"/>
              </a:solidFill>
            </a:endParaRPr>
          </a:p>
        </p:txBody>
      </p:sp>
      <p:sp>
        <p:nvSpPr>
          <p:cNvPr id="286" name="Google Shape;286;g17d58849a11_0_122"/>
          <p:cNvSpPr/>
          <p:nvPr/>
        </p:nvSpPr>
        <p:spPr>
          <a:xfrm>
            <a:off x="1080075" y="1036200"/>
            <a:ext cx="2407200" cy="1788300"/>
          </a:xfrm>
          <a:prstGeom prst="wedgeRectCallout">
            <a:avLst>
              <a:gd fmla="val 72568" name="adj1"/>
              <a:gd fmla="val 33452" name="adj2"/>
            </a:avLst>
          </a:prstGeom>
          <a:solidFill>
            <a:schemeClr val="dk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rPr>
              <a:t>Medium demand</a:t>
            </a:r>
            <a:r>
              <a:rPr b="1" lang="en-US">
                <a:solidFill>
                  <a:schemeClr val="lt1"/>
                </a:solidFill>
              </a:rPr>
              <a:t> state </a:t>
            </a:r>
            <a:endParaRPr b="1">
              <a:solidFill>
                <a:schemeClr val="lt1"/>
              </a:solidFill>
            </a:endParaRPr>
          </a:p>
          <a:p>
            <a:pPr indent="0" lvl="0" marL="0" rtl="0" algn="l">
              <a:spcBef>
                <a:spcPts val="1000"/>
              </a:spcBef>
              <a:spcAft>
                <a:spcPts val="0"/>
              </a:spcAft>
              <a:buNone/>
            </a:pPr>
            <a:r>
              <a:rPr b="1" lang="en-US">
                <a:solidFill>
                  <a:schemeClr val="lt1"/>
                </a:solidFill>
              </a:rPr>
              <a:t>EV% = 4%</a:t>
            </a:r>
            <a:endParaRPr b="1">
              <a:solidFill>
                <a:schemeClr val="lt1"/>
              </a:solidFill>
            </a:endParaRPr>
          </a:p>
          <a:p>
            <a:pPr indent="0" lvl="0" marL="0" rtl="0" algn="l">
              <a:spcBef>
                <a:spcPts val="1000"/>
              </a:spcBef>
              <a:spcAft>
                <a:spcPts val="0"/>
              </a:spcAft>
              <a:buNone/>
            </a:pPr>
            <a:r>
              <a:t/>
            </a:r>
            <a:endParaRPr b="1">
              <a:solidFill>
                <a:schemeClr val="lt1"/>
              </a:solidFill>
            </a:endParaRPr>
          </a:p>
          <a:p>
            <a:pPr indent="0" lvl="0" marL="0" rtl="0" algn="l">
              <a:spcBef>
                <a:spcPts val="0"/>
              </a:spcBef>
              <a:spcAft>
                <a:spcPts val="0"/>
              </a:spcAft>
              <a:buNone/>
            </a:pPr>
            <a:r>
              <a:rPr lang="en-US">
                <a:solidFill>
                  <a:schemeClr val="lt1"/>
                </a:solidFill>
              </a:rPr>
              <a:t>Suggested</a:t>
            </a:r>
            <a:r>
              <a:rPr b="1" lang="en-US">
                <a:solidFill>
                  <a:schemeClr val="lt1"/>
                </a:solidFill>
              </a:rPr>
              <a:t> 18 </a:t>
            </a:r>
            <a:r>
              <a:rPr lang="en-US">
                <a:solidFill>
                  <a:schemeClr val="lt1"/>
                </a:solidFill>
              </a:rPr>
              <a:t>locations</a:t>
            </a:r>
            <a:endParaRPr b="1" sz="1500">
              <a:solidFill>
                <a:schemeClr val="lt1"/>
              </a:solidFill>
            </a:endParaRPr>
          </a:p>
        </p:txBody>
      </p:sp>
      <p:sp>
        <p:nvSpPr>
          <p:cNvPr id="287" name="Google Shape;287;g17d58849a11_0_122"/>
          <p:cNvSpPr txBox="1"/>
          <p:nvPr/>
        </p:nvSpPr>
        <p:spPr>
          <a:xfrm>
            <a:off x="6013613" y="3506175"/>
            <a:ext cx="2583600" cy="1046700"/>
          </a:xfrm>
          <a:prstGeom prst="rect">
            <a:avLst/>
          </a:prstGeom>
          <a:noFill/>
          <a:ln cap="flat" cmpd="sng" w="19050">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As demand increases more, the difference (circled area) is:</a:t>
            </a:r>
            <a:endParaRPr>
              <a:solidFill>
                <a:schemeClr val="dk2"/>
              </a:solidFill>
            </a:endParaRPr>
          </a:p>
          <a:p>
            <a:pPr indent="-203200" lvl="0" marL="285750" rtl="0" algn="l">
              <a:spcBef>
                <a:spcPts val="0"/>
              </a:spcBef>
              <a:spcAft>
                <a:spcPts val="0"/>
              </a:spcAft>
              <a:buClr>
                <a:schemeClr val="dk2"/>
              </a:buClr>
              <a:buSzPts val="1400"/>
              <a:buChar char="●"/>
            </a:pPr>
            <a:r>
              <a:rPr lang="en-US">
                <a:solidFill>
                  <a:schemeClr val="dk2"/>
                </a:solidFill>
              </a:rPr>
              <a:t>Most demand increased in </a:t>
            </a:r>
            <a:r>
              <a:rPr lang="en-US">
                <a:solidFill>
                  <a:schemeClr val="dk2"/>
                </a:solidFill>
              </a:rPr>
              <a:t>urban</a:t>
            </a:r>
            <a:r>
              <a:rPr lang="en-US">
                <a:solidFill>
                  <a:schemeClr val="dk2"/>
                </a:solidFill>
              </a:rPr>
              <a:t> area</a:t>
            </a:r>
            <a:endParaRPr>
              <a:solidFill>
                <a:schemeClr val="dk2"/>
              </a:solidFill>
            </a:endParaRPr>
          </a:p>
        </p:txBody>
      </p:sp>
      <p:sp>
        <p:nvSpPr>
          <p:cNvPr id="288" name="Google Shape;288;g17d58849a11_0_122"/>
          <p:cNvSpPr/>
          <p:nvPr/>
        </p:nvSpPr>
        <p:spPr>
          <a:xfrm>
            <a:off x="6895013" y="4659788"/>
            <a:ext cx="592200" cy="308400"/>
          </a:xfrm>
          <a:prstGeom prst="downArrow">
            <a:avLst>
              <a:gd fmla="val 50000" name="adj1"/>
              <a:gd fmla="val 50000" name="adj2"/>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17d58849a11_0_122"/>
          <p:cNvSpPr txBox="1"/>
          <p:nvPr/>
        </p:nvSpPr>
        <p:spPr>
          <a:xfrm>
            <a:off x="6007788" y="5075125"/>
            <a:ext cx="2583600" cy="10467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This situation may also be solved by </a:t>
            </a:r>
            <a:r>
              <a:rPr b="1" lang="en-US">
                <a:solidFill>
                  <a:schemeClr val="dk2"/>
                </a:solidFill>
              </a:rPr>
              <a:t>increasing more chargers (capacity) in existing urban locations</a:t>
            </a:r>
            <a:endParaRPr b="1">
              <a:solidFill>
                <a:schemeClr val="dk2"/>
              </a:solidFill>
            </a:endParaRPr>
          </a:p>
        </p:txBody>
      </p:sp>
      <p:cxnSp>
        <p:nvCxnSpPr>
          <p:cNvPr id="290" name="Google Shape;290;g17d58849a11_0_122"/>
          <p:cNvCxnSpPr/>
          <p:nvPr/>
        </p:nvCxnSpPr>
        <p:spPr>
          <a:xfrm>
            <a:off x="5306525" y="3984825"/>
            <a:ext cx="707100" cy="0"/>
          </a:xfrm>
          <a:prstGeom prst="straightConnector1">
            <a:avLst/>
          </a:prstGeom>
          <a:noFill/>
          <a:ln cap="flat" cmpd="sng" w="19050">
            <a:solidFill>
              <a:schemeClr val="accent1"/>
            </a:solidFill>
            <a:prstDash val="dash"/>
            <a:round/>
            <a:headEnd len="med" w="med" type="oval"/>
            <a:tailEnd len="med" w="med" type="none"/>
          </a:ln>
        </p:spPr>
      </p:cxnSp>
      <p:cxnSp>
        <p:nvCxnSpPr>
          <p:cNvPr id="291" name="Google Shape;291;g17d58849a11_0_122"/>
          <p:cNvCxnSpPr/>
          <p:nvPr/>
        </p:nvCxnSpPr>
        <p:spPr>
          <a:xfrm>
            <a:off x="8597213" y="3984825"/>
            <a:ext cx="668700" cy="0"/>
          </a:xfrm>
          <a:prstGeom prst="straightConnector1">
            <a:avLst/>
          </a:prstGeom>
          <a:noFill/>
          <a:ln cap="flat" cmpd="sng" w="19050">
            <a:solidFill>
              <a:schemeClr val="accent1"/>
            </a:solidFill>
            <a:prstDash val="dash"/>
            <a:round/>
            <a:headEnd len="med" w="med" type="none"/>
            <a:tailEnd len="med" w="med" type="oval"/>
          </a:ln>
        </p:spPr>
      </p:cxnSp>
      <p:sp>
        <p:nvSpPr>
          <p:cNvPr id="292" name="Google Shape;292;g17d58849a11_0_122"/>
          <p:cNvSpPr/>
          <p:nvPr/>
        </p:nvSpPr>
        <p:spPr>
          <a:xfrm>
            <a:off x="4424765" y="874800"/>
            <a:ext cx="684000" cy="68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17d58849a11_0_122"/>
          <p:cNvSpPr/>
          <p:nvPr/>
        </p:nvSpPr>
        <p:spPr>
          <a:xfrm>
            <a:off x="9646665" y="874800"/>
            <a:ext cx="684000" cy="68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17d58849a11_0_122"/>
          <p:cNvSpPr/>
          <p:nvPr/>
        </p:nvSpPr>
        <p:spPr>
          <a:xfrm>
            <a:off x="10169090" y="5326500"/>
            <a:ext cx="684000" cy="68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17d58849a11_0_122"/>
          <p:cNvSpPr/>
          <p:nvPr/>
        </p:nvSpPr>
        <p:spPr>
          <a:xfrm>
            <a:off x="5032440" y="5380225"/>
            <a:ext cx="684000" cy="68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7d58849a11_0_122"/>
          <p:cNvSpPr txBox="1"/>
          <p:nvPr/>
        </p:nvSpPr>
        <p:spPr>
          <a:xfrm>
            <a:off x="1028749" y="3461475"/>
            <a:ext cx="2407200" cy="831300"/>
          </a:xfrm>
          <a:prstGeom prst="rect">
            <a:avLst/>
          </a:prstGeom>
          <a:noFill/>
          <a:ln cap="flat" cmpd="sng" w="19050">
            <a:solidFill>
              <a:schemeClr val="accent1"/>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The difference between low and medium demand are not significant </a:t>
            </a:r>
            <a:endParaRPr>
              <a:solidFill>
                <a:schemeClr val="dk2"/>
              </a:solidFill>
            </a:endParaRPr>
          </a:p>
        </p:txBody>
      </p:sp>
      <p:sp>
        <p:nvSpPr>
          <p:cNvPr id="297" name="Google Shape;297;g17d58849a11_0_122"/>
          <p:cNvSpPr txBox="1"/>
          <p:nvPr/>
        </p:nvSpPr>
        <p:spPr>
          <a:xfrm>
            <a:off x="1105725" y="5699250"/>
            <a:ext cx="235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2"/>
                </a:solidFill>
              </a:rPr>
              <a:t>Model version: pandas: 1.3.5, gurobipy: 9.5.2 (detail see appendix)</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7d58849a11_0_11"/>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Business Implementation Expectation</a:t>
            </a:r>
            <a:endParaRPr sz="2800"/>
          </a:p>
        </p:txBody>
      </p:sp>
      <p:sp>
        <p:nvSpPr>
          <p:cNvPr id="303" name="Google Shape;303;g17d58849a11_0_11"/>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3</a:t>
            </a:r>
            <a:endParaRPr b="0" i="0" sz="2500" u="none" cap="none" strike="noStrike">
              <a:solidFill>
                <a:schemeClr val="lt2"/>
              </a:solidFill>
              <a:latin typeface="Arial"/>
              <a:ea typeface="Arial"/>
              <a:cs typeface="Arial"/>
              <a:sym typeface="Arial"/>
            </a:endParaRPr>
          </a:p>
        </p:txBody>
      </p:sp>
      <p:sp>
        <p:nvSpPr>
          <p:cNvPr id="304" name="Google Shape;304;g17d58849a11_0_11"/>
          <p:cNvSpPr txBox="1"/>
          <p:nvPr/>
        </p:nvSpPr>
        <p:spPr>
          <a:xfrm>
            <a:off x="998400" y="2446400"/>
            <a:ext cx="1612800" cy="11010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FFFFFF"/>
                </a:solidFill>
              </a:rPr>
              <a:t>1</a:t>
            </a:r>
            <a:endParaRPr b="1" sz="2000">
              <a:solidFill>
                <a:srgbClr val="FFFFFF"/>
              </a:solidFill>
            </a:endParaRPr>
          </a:p>
        </p:txBody>
      </p:sp>
      <p:cxnSp>
        <p:nvCxnSpPr>
          <p:cNvPr id="305" name="Google Shape;305;g17d58849a11_0_11"/>
          <p:cNvCxnSpPr/>
          <p:nvPr/>
        </p:nvCxnSpPr>
        <p:spPr>
          <a:xfrm>
            <a:off x="3131050" y="2174025"/>
            <a:ext cx="3128400" cy="0"/>
          </a:xfrm>
          <a:prstGeom prst="straightConnector1">
            <a:avLst/>
          </a:prstGeom>
          <a:noFill/>
          <a:ln cap="flat" cmpd="sng" w="28575">
            <a:solidFill>
              <a:schemeClr val="dk2"/>
            </a:solidFill>
            <a:prstDash val="solid"/>
            <a:round/>
            <a:headEnd len="med" w="med" type="none"/>
            <a:tailEnd len="med" w="med" type="none"/>
          </a:ln>
        </p:spPr>
      </p:cxnSp>
      <p:sp>
        <p:nvSpPr>
          <p:cNvPr id="306" name="Google Shape;306;g17d58849a11_0_11"/>
          <p:cNvSpPr txBox="1"/>
          <p:nvPr/>
        </p:nvSpPr>
        <p:spPr>
          <a:xfrm>
            <a:off x="3016650" y="1717025"/>
            <a:ext cx="2802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dk2"/>
                </a:solidFill>
              </a:rPr>
              <a:t>Proposal</a:t>
            </a:r>
            <a:r>
              <a:rPr b="1" lang="en-US" sz="1700">
                <a:solidFill>
                  <a:schemeClr val="dk2"/>
                </a:solidFill>
              </a:rPr>
              <a:t> </a:t>
            </a:r>
            <a:endParaRPr b="1" sz="1700">
              <a:solidFill>
                <a:schemeClr val="dk2"/>
              </a:solidFill>
            </a:endParaRPr>
          </a:p>
        </p:txBody>
      </p:sp>
      <p:sp>
        <p:nvSpPr>
          <p:cNvPr id="307" name="Google Shape;307;g17d58849a11_0_11"/>
          <p:cNvSpPr txBox="1"/>
          <p:nvPr/>
        </p:nvSpPr>
        <p:spPr>
          <a:xfrm>
            <a:off x="998400" y="4214750"/>
            <a:ext cx="1612800" cy="6810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FFFFFF"/>
                </a:solidFill>
              </a:rPr>
              <a:t>2</a:t>
            </a:r>
            <a:endParaRPr b="1" sz="2000">
              <a:solidFill>
                <a:srgbClr val="FFFFFF"/>
              </a:solidFill>
            </a:endParaRPr>
          </a:p>
        </p:txBody>
      </p:sp>
      <p:sp>
        <p:nvSpPr>
          <p:cNvPr id="308" name="Google Shape;308;g17d58849a11_0_11"/>
          <p:cNvSpPr txBox="1"/>
          <p:nvPr/>
        </p:nvSpPr>
        <p:spPr>
          <a:xfrm>
            <a:off x="3016650" y="2446400"/>
            <a:ext cx="32427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chemeClr val="dk2"/>
                </a:solidFill>
              </a:rPr>
              <a:t>Take cost into account when placing EV charging locations and calculate the expected gain/loss of applying our model into real life</a:t>
            </a:r>
            <a:endParaRPr>
              <a:solidFill>
                <a:schemeClr val="dk2"/>
              </a:solidFill>
            </a:endParaRPr>
          </a:p>
        </p:txBody>
      </p:sp>
      <p:sp>
        <p:nvSpPr>
          <p:cNvPr id="309" name="Google Shape;309;g17d58849a11_0_11"/>
          <p:cNvSpPr txBox="1"/>
          <p:nvPr/>
        </p:nvSpPr>
        <p:spPr>
          <a:xfrm>
            <a:off x="3073900" y="4214750"/>
            <a:ext cx="32427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chemeClr val="dk2"/>
                </a:solidFill>
              </a:rPr>
              <a:t>Select another state to see the performance of our model </a:t>
            </a:r>
            <a:endParaRPr>
              <a:solidFill>
                <a:schemeClr val="dk2"/>
              </a:solidFill>
            </a:endParaRPr>
          </a:p>
        </p:txBody>
      </p:sp>
      <p:cxnSp>
        <p:nvCxnSpPr>
          <p:cNvPr id="310" name="Google Shape;310;g17d58849a11_0_11"/>
          <p:cNvCxnSpPr/>
          <p:nvPr/>
        </p:nvCxnSpPr>
        <p:spPr>
          <a:xfrm>
            <a:off x="6675800" y="2168725"/>
            <a:ext cx="2427000" cy="0"/>
          </a:xfrm>
          <a:prstGeom prst="straightConnector1">
            <a:avLst/>
          </a:prstGeom>
          <a:noFill/>
          <a:ln cap="flat" cmpd="sng" w="28575">
            <a:solidFill>
              <a:schemeClr val="dk2"/>
            </a:solidFill>
            <a:prstDash val="solid"/>
            <a:round/>
            <a:headEnd len="med" w="med" type="none"/>
            <a:tailEnd len="med" w="med" type="none"/>
          </a:ln>
        </p:spPr>
      </p:cxnSp>
      <p:sp>
        <p:nvSpPr>
          <p:cNvPr id="311" name="Google Shape;311;g17d58849a11_0_11"/>
          <p:cNvSpPr txBox="1"/>
          <p:nvPr/>
        </p:nvSpPr>
        <p:spPr>
          <a:xfrm>
            <a:off x="6664800" y="1663375"/>
            <a:ext cx="2923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1700">
                <a:solidFill>
                  <a:schemeClr val="dk2"/>
                </a:solidFill>
              </a:rPr>
              <a:t>Data-access difficulty</a:t>
            </a:r>
            <a:r>
              <a:rPr b="1" lang="en-US" sz="1700">
                <a:solidFill>
                  <a:schemeClr val="dk2"/>
                </a:solidFill>
              </a:rPr>
              <a:t> </a:t>
            </a:r>
            <a:endParaRPr b="1" sz="1700"/>
          </a:p>
        </p:txBody>
      </p:sp>
      <p:sp>
        <p:nvSpPr>
          <p:cNvPr id="312" name="Google Shape;312;g17d58849a11_0_11"/>
          <p:cNvSpPr txBox="1"/>
          <p:nvPr/>
        </p:nvSpPr>
        <p:spPr>
          <a:xfrm>
            <a:off x="7541205" y="3874762"/>
            <a:ext cx="777000" cy="10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400">
                <a:solidFill>
                  <a:schemeClr val="dk2"/>
                </a:solidFill>
              </a:rPr>
              <a:t>◕</a:t>
            </a:r>
            <a:endParaRPr sz="5400">
              <a:solidFill>
                <a:schemeClr val="dk2"/>
              </a:solidFill>
            </a:endParaRPr>
          </a:p>
        </p:txBody>
      </p:sp>
      <p:sp>
        <p:nvSpPr>
          <p:cNvPr id="313" name="Google Shape;313;g17d58849a11_0_11"/>
          <p:cNvSpPr txBox="1"/>
          <p:nvPr/>
        </p:nvSpPr>
        <p:spPr>
          <a:xfrm>
            <a:off x="6889450" y="2289350"/>
            <a:ext cx="20805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2"/>
                </a:solidFill>
              </a:rPr>
              <a:t>(depending on how complex the cost model will be…)</a:t>
            </a:r>
            <a:endParaRPr sz="1000">
              <a:solidFill>
                <a:schemeClr val="dk2"/>
              </a:solidFill>
            </a:endParaRPr>
          </a:p>
          <a:p>
            <a:pPr indent="0" lvl="0" marL="0" rtl="0" algn="ctr">
              <a:spcBef>
                <a:spcPts val="0"/>
              </a:spcBef>
              <a:spcAft>
                <a:spcPts val="0"/>
              </a:spcAft>
              <a:buNone/>
            </a:pPr>
            <a:r>
              <a:rPr b="1" lang="en-US" sz="3800">
                <a:solidFill>
                  <a:schemeClr val="dk2"/>
                </a:solidFill>
              </a:rPr>
              <a:t>◑</a:t>
            </a:r>
            <a:endParaRPr b="1" sz="3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594ededcb6_0_26"/>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Next Steps</a:t>
            </a:r>
            <a:endParaRPr sz="2800"/>
          </a:p>
        </p:txBody>
      </p:sp>
      <p:sp>
        <p:nvSpPr>
          <p:cNvPr id="319" name="Google Shape;319;g1594ededcb6_0_26"/>
          <p:cNvSpPr txBox="1"/>
          <p:nvPr>
            <p:ph idx="4294967295" type="body"/>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rtl="0" algn="l">
              <a:lnSpc>
                <a:spcPct val="100000"/>
              </a:lnSpc>
              <a:spcBef>
                <a:spcPts val="600"/>
              </a:spcBef>
              <a:spcAft>
                <a:spcPts val="0"/>
              </a:spcAft>
              <a:buSzPts val="1500"/>
              <a:buFont typeface="Arial"/>
              <a:buNone/>
            </a:pPr>
            <a:r>
              <a:t/>
            </a:r>
            <a:endParaRPr>
              <a:solidFill>
                <a:schemeClr val="dk2"/>
              </a:solidFill>
            </a:endParaRPr>
          </a:p>
          <a:p>
            <a:pPr indent="-285750" lvl="1" marL="285750" rtl="0" algn="l">
              <a:lnSpc>
                <a:spcPct val="100000"/>
              </a:lnSpc>
              <a:spcBef>
                <a:spcPts val="600"/>
              </a:spcBef>
              <a:spcAft>
                <a:spcPts val="0"/>
              </a:spcAft>
              <a:buClr>
                <a:schemeClr val="dk2"/>
              </a:buClr>
              <a:buSzPts val="2000"/>
              <a:buFont typeface="Arial"/>
              <a:buChar char="•"/>
            </a:pPr>
            <a:r>
              <a:rPr b="1" lang="en-US" sz="2000"/>
              <a:t>Action items:</a:t>
            </a:r>
            <a:endParaRPr b="1" sz="2000"/>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Apply the current optimization model on other available routes</a:t>
            </a:r>
            <a:endParaRPr sz="1700">
              <a:solidFill>
                <a:schemeClr val="dk2"/>
              </a:solidFill>
            </a:endParaRPr>
          </a:p>
          <a:p>
            <a:pPr indent="-336550" lvl="3" marL="1828800" rtl="0" algn="l">
              <a:lnSpc>
                <a:spcPct val="100000"/>
              </a:lnSpc>
              <a:spcBef>
                <a:spcPts val="600"/>
              </a:spcBef>
              <a:spcAft>
                <a:spcPts val="0"/>
              </a:spcAft>
              <a:buClr>
                <a:schemeClr val="dk2"/>
              </a:buClr>
              <a:buSzPts val="1700"/>
              <a:buChar char="-"/>
            </a:pPr>
            <a:r>
              <a:rPr lang="en-US" sz="1700">
                <a:solidFill>
                  <a:schemeClr val="dk2"/>
                </a:solidFill>
              </a:rPr>
              <a:t>We currently have data for I-5, I-90 and I-82 route </a:t>
            </a:r>
            <a:endParaRPr sz="1700">
              <a:solidFill>
                <a:schemeClr val="dk2"/>
              </a:solidFill>
            </a:endParaRPr>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Improve the model by incorporating # of chargers and cost</a:t>
            </a:r>
            <a:endParaRPr sz="1700">
              <a:solidFill>
                <a:schemeClr val="dk2"/>
              </a:solidFill>
            </a:endParaRPr>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Prepare data for business </a:t>
            </a:r>
            <a:r>
              <a:rPr lang="en-US" sz="1700">
                <a:solidFill>
                  <a:schemeClr val="dk2"/>
                </a:solidFill>
              </a:rPr>
              <a:t>implementation</a:t>
            </a:r>
            <a:r>
              <a:rPr lang="en-US" sz="1700">
                <a:solidFill>
                  <a:schemeClr val="dk2"/>
                </a:solidFill>
              </a:rPr>
              <a:t> phase</a:t>
            </a:r>
            <a:endParaRPr sz="1700">
              <a:solidFill>
                <a:schemeClr val="dk2"/>
              </a:solidFill>
            </a:endParaRPr>
          </a:p>
        </p:txBody>
      </p:sp>
      <p:sp>
        <p:nvSpPr>
          <p:cNvPr id="320" name="Google Shape;320;g1594ededcb6_0_2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4</a:t>
            </a:r>
            <a:endParaRPr b="0" i="0" sz="2500" u="none" cap="none" strike="noStrike">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KPMG_Widescreen_16:9 02/02/2016">
  <a:themeElements>
    <a:clrScheme name="New KPMG Colours">
      <a:dk1>
        <a:srgbClr val="000000"/>
      </a:dk1>
      <a:lt1>
        <a:srgbClr val="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2021-07-23T16:00:08Z</dcterms:created>
  <dc:creator>Son, Sydney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0x010100AD2B9F41CC46EF4BB26F6338449E7D47</vt:lpwstr>
  </property>
  <property fmtid="{D5CDD505-2E9C-101B-9397-08002B2CF9AE}" pid="3" name="ArticulateGUID">
    <vt:lpwstr>BC5E7210-29E2-4E00-84CC-DD18B540AA4B</vt:lpwstr>
  </property>
  <property fmtid="{D5CDD505-2E9C-101B-9397-08002B2CF9AE}" pid="4" name="ArticulatePath">
    <vt:lpwstr>https://kcentralint.us.kpmg.com/Tax/FutureOfMobility/BillingandInvoices/Vendor Integration and Alignment (VIA)/Deliverables/DESIGN - slide deck template</vt:lpwstr>
  </property>
  <property fmtid="{D5CDD505-2E9C-101B-9397-08002B2CF9AE}" pid="5" name="TaxKeyword">
    <vt:lpwstr>5304;#Future of Mobility|38992cee-059b-4632-b83b-66f7099b82ef</vt:lpwstr>
  </property>
  <property fmtid="{D5CDD505-2E9C-101B-9397-08002B2CF9AE}" pid="6" name="Country Applicability">
    <vt:lpwstr/>
  </property>
  <property fmtid="{D5CDD505-2E9C-101B-9397-08002B2CF9AE}" pid="7" name="Year">
    <vt:lpwstr>5335;#2021|3c8e013a-8e7c-4f48-a879-5c7882782675</vt:lpwstr>
  </property>
  <property fmtid="{D5CDD505-2E9C-101B-9397-08002B2CF9AE}" pid="8" name="Region">
    <vt:lpwstr/>
  </property>
  <property fmtid="{D5CDD505-2E9C-101B-9397-08002B2CF9AE}" pid="9" name="Tax Form Year">
    <vt:lpwstr/>
  </property>
  <property fmtid="{D5CDD505-2E9C-101B-9397-08002B2CF9AE}" pid="10" name="Industry">
    <vt:lpwstr/>
  </property>
  <property fmtid="{D5CDD505-2E9C-101B-9397-08002B2CF9AE}" pid="11" name="Service Group / Offering">
    <vt:lpwstr/>
  </property>
  <property fmtid="{D5CDD505-2E9C-101B-9397-08002B2CF9AE}" pid="12" name="Function">
    <vt:lpwstr/>
  </property>
  <property fmtid="{D5CDD505-2E9C-101B-9397-08002B2CF9AE}" pid="13" name="Tax Topic">
    <vt:lpwstr/>
  </property>
  <property fmtid="{D5CDD505-2E9C-101B-9397-08002B2CF9AE}" pid="14" name="USIndustrySector">
    <vt:lpwstr/>
  </property>
  <property fmtid="{D5CDD505-2E9C-101B-9397-08002B2CF9AE}" pid="15" name="IndustryLOBUS">
    <vt:lpwstr/>
  </property>
  <property fmtid="{D5CDD505-2E9C-101B-9397-08002B2CF9AE}" pid="16" name="Content Use">
    <vt:lpwstr>102;#Internal and External|6bab6e73-df51-4daa-bec1-7e363f8ce81a</vt:lpwstr>
  </property>
  <property fmtid="{D5CDD505-2E9C-101B-9397-08002B2CF9AE}" pid="17" name="State">
    <vt:lpwstr/>
  </property>
  <property fmtid="{D5CDD505-2E9C-101B-9397-08002B2CF9AE}" pid="18" name="USIndustrySegment">
    <vt:lpwstr/>
  </property>
  <property fmtid="{D5CDD505-2E9C-101B-9397-08002B2CF9AE}" pid="19" name="Document Type">
    <vt:lpwstr/>
  </property>
  <property fmtid="{D5CDD505-2E9C-101B-9397-08002B2CF9AE}" pid="20" name="Tax Type">
    <vt:lpwstr/>
  </property>
  <property fmtid="{D5CDD505-2E9C-101B-9397-08002B2CF9AE}" pid="21" name="Abstract">
    <vt:lpwstr>This template slide deck is an executive summary of the findings, priorities, recommendations, and next steps after having gone through the identify and diagnose stages with the client related to their GMS vendor integration and alignment.</vt:lpwstr>
  </property>
  <property fmtid="{D5CDD505-2E9C-101B-9397-08002B2CF9AE}" pid="22" name="TaxKeywordTaxHTField">
    <vt:lpwstr>Future of Mobility|38992cee-059b-4632-b83b-66f7099b82ef</vt:lpwstr>
  </property>
  <property fmtid="{D5CDD505-2E9C-101B-9397-08002B2CF9AE}" pid="23" name="PublicationDate">
    <vt:filetime>2021-01-13T00:00:00Z</vt:filetime>
  </property>
</Properties>
</file>